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2"/>
  </p:notesMasterIdLst>
  <p:sldIdLst>
    <p:sldId id="338" r:id="rId2"/>
    <p:sldId id="339" r:id="rId3"/>
    <p:sldId id="351" r:id="rId4"/>
    <p:sldId id="344" r:id="rId5"/>
    <p:sldId id="321" r:id="rId6"/>
    <p:sldId id="360" r:id="rId7"/>
    <p:sldId id="353" r:id="rId8"/>
    <p:sldId id="356" r:id="rId9"/>
    <p:sldId id="354" r:id="rId10"/>
    <p:sldId id="320" r:id="rId11"/>
    <p:sldId id="362" r:id="rId12"/>
    <p:sldId id="342" r:id="rId13"/>
    <p:sldId id="296" r:id="rId14"/>
    <p:sldId id="343" r:id="rId15"/>
    <p:sldId id="297" r:id="rId16"/>
    <p:sldId id="298" r:id="rId17"/>
    <p:sldId id="299" r:id="rId18"/>
    <p:sldId id="300" r:id="rId19"/>
    <p:sldId id="382" r:id="rId20"/>
    <p:sldId id="301" r:id="rId21"/>
    <p:sldId id="302" r:id="rId22"/>
    <p:sldId id="348" r:id="rId23"/>
    <p:sldId id="270" r:id="rId24"/>
    <p:sldId id="273" r:id="rId25"/>
    <p:sldId id="304" r:id="rId26"/>
    <p:sldId id="305" r:id="rId27"/>
    <p:sldId id="292" r:id="rId28"/>
    <p:sldId id="372" r:id="rId29"/>
    <p:sldId id="261" r:id="rId30"/>
    <p:sldId id="374" r:id="rId31"/>
    <p:sldId id="375" r:id="rId32"/>
    <p:sldId id="365" r:id="rId33"/>
    <p:sldId id="367" r:id="rId34"/>
    <p:sldId id="378" r:id="rId35"/>
    <p:sldId id="379" r:id="rId36"/>
    <p:sldId id="380" r:id="rId37"/>
    <p:sldId id="308" r:id="rId38"/>
    <p:sldId id="310" r:id="rId39"/>
    <p:sldId id="311" r:id="rId40"/>
    <p:sldId id="312" r:id="rId41"/>
    <p:sldId id="314" r:id="rId42"/>
    <p:sldId id="392" r:id="rId43"/>
    <p:sldId id="393" r:id="rId44"/>
    <p:sldId id="383" r:id="rId45"/>
    <p:sldId id="388" r:id="rId46"/>
    <p:sldId id="390" r:id="rId47"/>
    <p:sldId id="391" r:id="rId48"/>
    <p:sldId id="394" r:id="rId49"/>
    <p:sldId id="395" r:id="rId50"/>
    <p:sldId id="280" r:id="rId51"/>
    <p:sldId id="385" r:id="rId52"/>
    <p:sldId id="376" r:id="rId53"/>
    <p:sldId id="386" r:id="rId54"/>
    <p:sldId id="283" r:id="rId55"/>
    <p:sldId id="387" r:id="rId56"/>
    <p:sldId id="364" r:id="rId57"/>
    <p:sldId id="329" r:id="rId58"/>
    <p:sldId id="349" r:id="rId59"/>
    <p:sldId id="397" r:id="rId60"/>
    <p:sldId id="396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97" autoAdjust="0"/>
    <p:restoredTop sz="94660"/>
  </p:normalViewPr>
  <p:slideViewPr>
    <p:cSldViewPr snapToGrid="0">
      <p:cViewPr varScale="1">
        <p:scale>
          <a:sx n="70" d="100"/>
          <a:sy n="70" d="100"/>
        </p:scale>
        <p:origin x="10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209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D4E9F-D9E6-42C6-8E50-512735EDC15D}" type="datetimeFigureOut">
              <a:rPr lang="en-IN" smtClean="0"/>
              <a:t>05-02-2016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EC2E8E-1F5E-4F99-A734-3297817C875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09863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5988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5988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5988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5988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5988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5988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5988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5988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CC298D7-5F90-4A9B-B0D4-F0B7F1C016BD}" type="slidenum">
              <a:rPr lang="en-AU" b="0"/>
              <a:pPr eaLnBrk="1" hangingPunct="1"/>
              <a:t>2</a:t>
            </a:fld>
            <a:endParaRPr lang="en-AU" b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/>
            <a:r>
              <a:rPr lang="en-AU" sz="1400" smtClean="0">
                <a:latin typeface="Arial" panose="020B0604020202020204" pitchFamily="34" charset="0"/>
              </a:rPr>
              <a:t>This slide explains the basic properties of stem cells and introduces the concept of classification based on potency.</a:t>
            </a:r>
          </a:p>
        </p:txBody>
      </p:sp>
    </p:spTree>
    <p:extLst>
      <p:ext uri="{BB962C8B-B14F-4D97-AF65-F5344CB8AC3E}">
        <p14:creationId xmlns:p14="http://schemas.microsoft.com/office/powerpoint/2010/main" val="817878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6DACC9B-8359-45CB-BCD9-FAC3FDBACE1F}" type="slidenum">
              <a:rPr lang="en-US"/>
              <a:pPr eaLnBrk="1" hangingPunct="1"/>
              <a:t>4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32458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5988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5988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5988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5988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5988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5988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5988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5988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50989DF-42A0-43E3-8793-9031A2E564F9}" type="slidenum">
              <a:rPr lang="en-AU" b="0"/>
              <a:pPr eaLnBrk="1" hangingPunct="1"/>
              <a:t>12</a:t>
            </a:fld>
            <a:endParaRPr lang="en-AU" b="0"/>
          </a:p>
        </p:txBody>
      </p:sp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3856038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605" tIns="45802" rIns="91605" bIns="45802" anchor="b"/>
          <a:lstStyle>
            <a:lvl1pPr defTabSz="915988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5988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5988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5988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5988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5988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5988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5988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5988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D69DFDB1-77EA-4D4B-B689-FB40515B6D7C}" type="slidenum">
              <a:rPr lang="en-AU" b="0">
                <a:ea typeface="ヒラギノ角ゴ Pro W3" pitchFamily="1" charset="-128"/>
              </a:rPr>
              <a:pPr algn="r">
                <a:spcBef>
                  <a:spcPct val="0"/>
                </a:spcBef>
              </a:pPr>
              <a:t>12</a:t>
            </a:fld>
            <a:endParaRPr lang="en-AU" b="0">
              <a:ea typeface="ヒラギノ角ゴ Pro W3" pitchFamily="1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72050" cy="3729038"/>
          </a:xfrm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21225"/>
            <a:ext cx="4991100" cy="4471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605" tIns="45802" rIns="91605" bIns="45802"/>
          <a:lstStyle/>
          <a:p>
            <a:pPr marL="0" indent="0" eaLnBrk="1" hangingPunct="1"/>
            <a:r>
              <a:rPr lang="en-US" sz="1000" dirty="0" smtClean="0">
                <a:latin typeface="Arial" panose="020B0604020202020204" pitchFamily="34" charset="0"/>
              </a:rPr>
              <a:t>DEBATE</a:t>
            </a:r>
          </a:p>
        </p:txBody>
      </p:sp>
    </p:spTree>
    <p:extLst>
      <p:ext uri="{BB962C8B-B14F-4D97-AF65-F5344CB8AC3E}">
        <p14:creationId xmlns:p14="http://schemas.microsoft.com/office/powerpoint/2010/main" val="3200926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5988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5988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5988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5988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5988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5988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5988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5988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E99B8AC-6618-45D7-9F98-6EFBF0B56FD0}" type="slidenum">
              <a:rPr lang="en-AU" b="0"/>
              <a:pPr eaLnBrk="1" hangingPunct="1"/>
              <a:t>14</a:t>
            </a:fld>
            <a:endParaRPr lang="en-AU" b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/>
            <a:endParaRPr lang="en-AU" sz="1000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588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EC2E8E-1F5E-4F99-A734-3297817C8758}" type="slidenum">
              <a:rPr lang="en-IN" smtClean="0"/>
              <a:t>55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64144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48AC2-8F48-4337-87E4-C396C3FDD8B4}" type="datetimeFigureOut">
              <a:rPr lang="en-IN" smtClean="0"/>
              <a:t>05-02-2016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24FC-ED0B-4EBC-A216-A137A49CDF1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69772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48AC2-8F48-4337-87E4-C396C3FDD8B4}" type="datetimeFigureOut">
              <a:rPr lang="en-IN" smtClean="0"/>
              <a:t>05-02-2016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24FC-ED0B-4EBC-A216-A137A49CDF1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8469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48AC2-8F48-4337-87E4-C396C3FDD8B4}" type="datetimeFigureOut">
              <a:rPr lang="en-IN" smtClean="0"/>
              <a:t>05-02-2016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24FC-ED0B-4EBC-A216-A137A49CDF1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4417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48AC2-8F48-4337-87E4-C396C3FDD8B4}" type="datetimeFigureOut">
              <a:rPr lang="en-IN" smtClean="0"/>
              <a:t>05-02-2016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24FC-ED0B-4EBC-A216-A137A49CDF1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47780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48AC2-8F48-4337-87E4-C396C3FDD8B4}" type="datetimeFigureOut">
              <a:rPr lang="en-IN" smtClean="0"/>
              <a:t>05-02-2016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24FC-ED0B-4EBC-A216-A137A49CDF1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85818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48AC2-8F48-4337-87E4-C396C3FDD8B4}" type="datetimeFigureOut">
              <a:rPr lang="en-IN" smtClean="0"/>
              <a:t>05-02-2016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24FC-ED0B-4EBC-A216-A137A49CDF1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34217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48AC2-8F48-4337-87E4-C396C3FDD8B4}" type="datetimeFigureOut">
              <a:rPr lang="en-IN" smtClean="0"/>
              <a:t>05-02-2016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24FC-ED0B-4EBC-A216-A137A49CDF1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09013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48AC2-8F48-4337-87E4-C396C3FDD8B4}" type="datetimeFigureOut">
              <a:rPr lang="en-IN" smtClean="0"/>
              <a:t>05-02-2016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24FC-ED0B-4EBC-A216-A137A49CDF1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57833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48AC2-8F48-4337-87E4-C396C3FDD8B4}" type="datetimeFigureOut">
              <a:rPr lang="en-IN" smtClean="0"/>
              <a:t>05-02-2016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24FC-ED0B-4EBC-A216-A137A49CDF1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67713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48AC2-8F48-4337-87E4-C396C3FDD8B4}" type="datetimeFigureOut">
              <a:rPr lang="en-IN" smtClean="0"/>
              <a:t>05-02-2016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24FC-ED0B-4EBC-A216-A137A49CDF1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13063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48AC2-8F48-4337-87E4-C396C3FDD8B4}" type="datetimeFigureOut">
              <a:rPr lang="en-IN" smtClean="0"/>
              <a:t>05-02-2016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24FC-ED0B-4EBC-A216-A137A49CDF1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50213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48AC2-8F48-4337-87E4-C396C3FDD8B4}" type="datetimeFigureOut">
              <a:rPr lang="en-IN" smtClean="0"/>
              <a:t>05-02-2016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924FC-ED0B-4EBC-A216-A137A49CDF1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52293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IN" b="1" dirty="0" smtClean="0"/>
              <a:t>STEM CELL THERAPY </a:t>
            </a:r>
            <a:br>
              <a:rPr lang="en-IN" b="1" dirty="0" smtClean="0"/>
            </a:br>
            <a:r>
              <a:rPr lang="en-IN" sz="1800" b="1" dirty="0"/>
              <a:t>IN </a:t>
            </a:r>
            <a:r>
              <a:rPr lang="en-IN" b="1" dirty="0" smtClean="0"/>
              <a:t/>
            </a:r>
            <a:br>
              <a:rPr lang="en-IN" b="1" dirty="0" smtClean="0"/>
            </a:br>
            <a:r>
              <a:rPr lang="en-IN" b="1" dirty="0" smtClean="0"/>
              <a:t>CORONARY ARTERY DISEASE</a:t>
            </a:r>
            <a:endParaRPr lang="en-IN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N" dirty="0" err="1" smtClean="0"/>
              <a:t>Sreeith</a:t>
            </a:r>
            <a:r>
              <a:rPr lang="en-IN" dirty="0" smtClean="0"/>
              <a:t> V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2364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Mode of delivery of cells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 err="1" smtClean="0"/>
              <a:t>Intramyocardial</a:t>
            </a:r>
            <a:r>
              <a:rPr lang="en-IN" dirty="0" smtClean="0"/>
              <a:t> </a:t>
            </a:r>
            <a:endParaRPr lang="en-IN" dirty="0"/>
          </a:p>
          <a:p>
            <a:r>
              <a:rPr lang="en-IN" dirty="0" smtClean="0"/>
              <a:t>Intracoronary</a:t>
            </a:r>
          </a:p>
          <a:p>
            <a:r>
              <a:rPr lang="en-IN" dirty="0" smtClean="0"/>
              <a:t>Catheter-guided </a:t>
            </a:r>
            <a:r>
              <a:rPr lang="en-IN" dirty="0" err="1" smtClean="0"/>
              <a:t>endoventricular</a:t>
            </a:r>
            <a:r>
              <a:rPr lang="en-IN" dirty="0" smtClean="0"/>
              <a:t> </a:t>
            </a:r>
          </a:p>
          <a:p>
            <a:r>
              <a:rPr lang="en-IN" dirty="0" err="1" smtClean="0"/>
              <a:t>Transvenous</a:t>
            </a:r>
            <a:r>
              <a:rPr lang="en-IN" dirty="0" smtClean="0"/>
              <a:t> injection </a:t>
            </a:r>
            <a:r>
              <a:rPr lang="en-IN" dirty="0"/>
              <a:t>through coronary </a:t>
            </a:r>
            <a:r>
              <a:rPr lang="en-IN" dirty="0" smtClean="0"/>
              <a:t>sinus</a:t>
            </a:r>
          </a:p>
          <a:p>
            <a:r>
              <a:rPr lang="en-IN" dirty="0" smtClean="0"/>
              <a:t>Embedding the </a:t>
            </a:r>
            <a:r>
              <a:rPr lang="en-IN" dirty="0"/>
              <a:t>cells into a </a:t>
            </a:r>
            <a:r>
              <a:rPr lang="en-IN" dirty="0" smtClean="0"/>
              <a:t>biocompatible matrix</a:t>
            </a:r>
          </a:p>
          <a:p>
            <a:r>
              <a:rPr lang="en-IN" dirty="0" smtClean="0"/>
              <a:t>Depends on the cell size. </a:t>
            </a:r>
          </a:p>
          <a:p>
            <a:pPr lvl="1"/>
            <a:r>
              <a:rPr lang="en-IN" dirty="0" smtClean="0"/>
              <a:t>Skeletal  </a:t>
            </a:r>
            <a:r>
              <a:rPr lang="en-IN" dirty="0"/>
              <a:t>myoblast transplantation </a:t>
            </a:r>
            <a:r>
              <a:rPr lang="en-IN" dirty="0" smtClean="0"/>
              <a:t>is precluded </a:t>
            </a:r>
            <a:r>
              <a:rPr lang="en-IN" dirty="0"/>
              <a:t>by intracoronary injection because </a:t>
            </a:r>
            <a:r>
              <a:rPr lang="en-IN" dirty="0" smtClean="0"/>
              <a:t>of the </a:t>
            </a:r>
            <a:r>
              <a:rPr lang="en-IN" dirty="0"/>
              <a:t>cell size.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84010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Cells used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Embryonic </a:t>
            </a:r>
            <a:r>
              <a:rPr lang="en-IN" dirty="0"/>
              <a:t>stem cells </a:t>
            </a:r>
            <a:endParaRPr lang="en-IN" dirty="0" smtClean="0"/>
          </a:p>
          <a:p>
            <a:r>
              <a:rPr lang="en-IN" dirty="0" smtClean="0"/>
              <a:t>Autologous  whole  bone </a:t>
            </a:r>
            <a:r>
              <a:rPr lang="en-IN" dirty="0"/>
              <a:t>marrow (AWBM</a:t>
            </a:r>
            <a:r>
              <a:rPr lang="en-IN" dirty="0" smtClean="0"/>
              <a:t>)</a:t>
            </a:r>
          </a:p>
          <a:p>
            <a:pPr lvl="1"/>
            <a:r>
              <a:rPr lang="en-IN" dirty="0" err="1" smtClean="0"/>
              <a:t>Hematopoeitic</a:t>
            </a:r>
            <a:r>
              <a:rPr lang="en-IN" dirty="0" smtClean="0"/>
              <a:t> stem cells</a:t>
            </a:r>
          </a:p>
          <a:p>
            <a:pPr lvl="1"/>
            <a:r>
              <a:rPr lang="en-IN" dirty="0" err="1" smtClean="0"/>
              <a:t>Mesenchymal</a:t>
            </a:r>
            <a:r>
              <a:rPr lang="en-IN" dirty="0" smtClean="0"/>
              <a:t> stem cells</a:t>
            </a:r>
          </a:p>
          <a:p>
            <a:pPr lvl="1"/>
            <a:r>
              <a:rPr lang="en-IN" dirty="0" smtClean="0"/>
              <a:t>Endothelial proliferator cells</a:t>
            </a:r>
          </a:p>
          <a:p>
            <a:r>
              <a:rPr lang="en-IN" dirty="0" smtClean="0"/>
              <a:t>Skeletal  myoblasts</a:t>
            </a:r>
          </a:p>
          <a:p>
            <a:r>
              <a:rPr lang="en-IN" dirty="0" err="1"/>
              <a:t>Fetal</a:t>
            </a:r>
            <a:r>
              <a:rPr lang="en-IN" dirty="0"/>
              <a:t> </a:t>
            </a:r>
            <a:r>
              <a:rPr lang="en-IN" dirty="0" err="1"/>
              <a:t>cardiomyocytes</a:t>
            </a:r>
            <a:endParaRPr lang="en-IN" dirty="0" smtClean="0"/>
          </a:p>
          <a:p>
            <a:r>
              <a:rPr lang="en-IN" dirty="0" smtClean="0"/>
              <a:t>Cardiac stem cells</a:t>
            </a:r>
          </a:p>
          <a:p>
            <a:r>
              <a:rPr lang="en-IN" dirty="0" smtClean="0"/>
              <a:t>Induced </a:t>
            </a:r>
            <a:r>
              <a:rPr lang="en-IN" dirty="0" err="1" smtClean="0"/>
              <a:t>pleuripotent</a:t>
            </a:r>
            <a:r>
              <a:rPr lang="en-IN" dirty="0" smtClean="0"/>
              <a:t> stem cells 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6912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0" y="2027238"/>
            <a:ext cx="2627313" cy="2017712"/>
            <a:chOff x="-126" y="1277"/>
            <a:chExt cx="1701" cy="1271"/>
          </a:xfrm>
        </p:grpSpPr>
        <p:pic>
          <p:nvPicPr>
            <p:cNvPr id="10274" name="Picture 3" descr="oocyt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" y="1435"/>
              <a:ext cx="1451" cy="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75" name="Rectangle 4"/>
            <p:cNvSpPr>
              <a:spLocks noChangeArrowheads="1"/>
            </p:cNvSpPr>
            <p:nvPr/>
          </p:nvSpPr>
          <p:spPr bwMode="auto">
            <a:xfrm>
              <a:off x="-126" y="1299"/>
              <a:ext cx="1701" cy="2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en-AU" sz="2400" b="0">
                <a:ea typeface="ヒラギノ角ゴ Pro W3" pitchFamily="1" charset="-128"/>
              </a:endParaRPr>
            </a:p>
          </p:txBody>
        </p:sp>
        <p:sp>
          <p:nvSpPr>
            <p:cNvPr id="10276" name="Rectangle 5"/>
            <p:cNvSpPr>
              <a:spLocks noChangeArrowheads="1"/>
            </p:cNvSpPr>
            <p:nvPr/>
          </p:nvSpPr>
          <p:spPr bwMode="auto">
            <a:xfrm>
              <a:off x="-126" y="2321"/>
              <a:ext cx="1474" cy="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en-AU" sz="2400" b="0">
                <a:ea typeface="ヒラギノ角ゴ Pro W3" pitchFamily="1" charset="-128"/>
              </a:endParaRPr>
            </a:p>
          </p:txBody>
        </p:sp>
        <p:sp>
          <p:nvSpPr>
            <p:cNvPr id="10277" name="Rectangle 6"/>
            <p:cNvSpPr>
              <a:spLocks noChangeArrowheads="1"/>
            </p:cNvSpPr>
            <p:nvPr/>
          </p:nvSpPr>
          <p:spPr bwMode="auto">
            <a:xfrm>
              <a:off x="-126" y="1345"/>
              <a:ext cx="408" cy="1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en-AU" sz="2400" b="0">
                <a:ea typeface="ヒラギノ角ゴ Pro W3" pitchFamily="1" charset="-128"/>
              </a:endParaRPr>
            </a:p>
          </p:txBody>
        </p:sp>
        <p:sp>
          <p:nvSpPr>
            <p:cNvPr id="10278" name="Rectangle 7"/>
            <p:cNvSpPr>
              <a:spLocks noChangeArrowheads="1"/>
            </p:cNvSpPr>
            <p:nvPr/>
          </p:nvSpPr>
          <p:spPr bwMode="auto">
            <a:xfrm>
              <a:off x="1111" y="1277"/>
              <a:ext cx="318" cy="1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en-AU" sz="2400" b="0">
                <a:ea typeface="ヒラギノ角ゴ Pro W3" pitchFamily="1" charset="-128"/>
              </a:endParaRPr>
            </a:p>
          </p:txBody>
        </p:sp>
      </p:grpSp>
      <p:sp>
        <p:nvSpPr>
          <p:cNvPr id="10243" name="Text Box 8"/>
          <p:cNvSpPr txBox="1">
            <a:spLocks noChangeArrowheads="1"/>
          </p:cNvSpPr>
          <p:nvPr/>
        </p:nvSpPr>
        <p:spPr bwMode="auto">
          <a:xfrm>
            <a:off x="5346700" y="3824288"/>
            <a:ext cx="792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AU" sz="2000" b="0">
                <a:ea typeface="ヒラギノ角ゴ Pro W3" pitchFamily="1" charset="-128"/>
              </a:rPr>
              <a:t>8-cell</a:t>
            </a:r>
          </a:p>
        </p:txBody>
      </p:sp>
      <p:sp>
        <p:nvSpPr>
          <p:cNvPr id="10244" name="Text Box 9"/>
          <p:cNvSpPr txBox="1">
            <a:spLocks noChangeArrowheads="1"/>
          </p:cNvSpPr>
          <p:nvPr/>
        </p:nvSpPr>
        <p:spPr bwMode="auto">
          <a:xfrm>
            <a:off x="6527800" y="3824288"/>
            <a:ext cx="1312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AU" sz="2000" b="0">
                <a:ea typeface="ヒラギノ角ゴ Pro W3" pitchFamily="1" charset="-128"/>
              </a:rPr>
              <a:t>blastocyst</a:t>
            </a:r>
          </a:p>
        </p:txBody>
      </p:sp>
      <p:pic>
        <p:nvPicPr>
          <p:cNvPr id="10245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88" y="2466975"/>
            <a:ext cx="1460500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313" y="2463800"/>
            <a:ext cx="1212850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 Box 12"/>
          <p:cNvSpPr txBox="1">
            <a:spLocks noChangeArrowheads="1"/>
          </p:cNvSpPr>
          <p:nvPr/>
        </p:nvSpPr>
        <p:spPr bwMode="auto">
          <a:xfrm>
            <a:off x="2108200" y="3824288"/>
            <a:ext cx="1455738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0"/>
              </a:spcBef>
            </a:pPr>
            <a:r>
              <a:rPr lang="en-AU" sz="2000" b="0">
                <a:ea typeface="ヒラギノ角ゴ Pro W3" pitchFamily="1" charset="-128"/>
              </a:rPr>
              <a:t>fertilised egg</a:t>
            </a:r>
          </a:p>
          <a:p>
            <a:pPr algn="ctr">
              <a:lnSpc>
                <a:spcPct val="75000"/>
              </a:lnSpc>
              <a:spcBef>
                <a:spcPct val="0"/>
              </a:spcBef>
            </a:pPr>
            <a:endParaRPr lang="en-AU" sz="2000" b="0">
              <a:ea typeface="ヒラギノ角ゴ Pro W3" pitchFamily="1" charset="-128"/>
            </a:endParaRPr>
          </a:p>
        </p:txBody>
      </p:sp>
      <p:sp>
        <p:nvSpPr>
          <p:cNvPr id="10248" name="Rectangle 13"/>
          <p:cNvSpPr>
            <a:spLocks noChangeArrowheads="1"/>
          </p:cNvSpPr>
          <p:nvPr/>
        </p:nvSpPr>
        <p:spPr bwMode="auto">
          <a:xfrm>
            <a:off x="0" y="3479800"/>
            <a:ext cx="266700" cy="2235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en-AU" sz="2400" b="0">
              <a:ea typeface="ヒラギノ角ゴ Pro W3" pitchFamily="1" charset="-128"/>
            </a:endParaRPr>
          </a:p>
        </p:txBody>
      </p:sp>
      <p:pic>
        <p:nvPicPr>
          <p:cNvPr id="10249" name="Picture 16"/>
          <p:cNvPicPr>
            <a:picLocks noChangeAspect="1" noChangeArrowheads="1"/>
          </p:cNvPicPr>
          <p:nvPr/>
        </p:nvPicPr>
        <p:blipFill>
          <a:blip r:embed="rId6">
            <a:lum bright="22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713" y="2463800"/>
            <a:ext cx="1308100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Rectangle 17"/>
          <p:cNvSpPr>
            <a:spLocks noChangeArrowheads="1"/>
          </p:cNvSpPr>
          <p:nvPr/>
        </p:nvSpPr>
        <p:spPr bwMode="auto">
          <a:xfrm>
            <a:off x="4927600" y="2387600"/>
            <a:ext cx="203200" cy="1346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en-AU" sz="2400" b="0">
              <a:ea typeface="ヒラギノ角ゴ Pro W3" pitchFamily="1" charset="-128"/>
            </a:endParaRPr>
          </a:p>
        </p:txBody>
      </p:sp>
      <p:sp>
        <p:nvSpPr>
          <p:cNvPr id="10251" name="Rectangle 18"/>
          <p:cNvSpPr>
            <a:spLocks noChangeArrowheads="1"/>
          </p:cNvSpPr>
          <p:nvPr/>
        </p:nvSpPr>
        <p:spPr bwMode="auto">
          <a:xfrm rot="-5400000">
            <a:off x="5613400" y="1663700"/>
            <a:ext cx="279400" cy="1346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en-AU" sz="2400" b="0">
              <a:ea typeface="ヒラギノ角ゴ Pro W3" pitchFamily="1" charset="-128"/>
            </a:endParaRPr>
          </a:p>
        </p:txBody>
      </p:sp>
      <p:sp>
        <p:nvSpPr>
          <p:cNvPr id="10252" name="Text Box 19"/>
          <p:cNvSpPr txBox="1">
            <a:spLocks noChangeArrowheads="1"/>
          </p:cNvSpPr>
          <p:nvPr/>
        </p:nvSpPr>
        <p:spPr bwMode="auto">
          <a:xfrm>
            <a:off x="3873500" y="3824288"/>
            <a:ext cx="792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AU" sz="2000" b="0">
                <a:ea typeface="ヒラギノ角ゴ Pro W3" pitchFamily="1" charset="-128"/>
              </a:rPr>
              <a:t>2-cell</a:t>
            </a:r>
          </a:p>
        </p:txBody>
      </p:sp>
      <p:pic>
        <p:nvPicPr>
          <p:cNvPr id="10253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441575"/>
            <a:ext cx="1230312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4" name="Text Box 21"/>
          <p:cNvSpPr txBox="1">
            <a:spLocks noChangeArrowheads="1"/>
          </p:cNvSpPr>
          <p:nvPr/>
        </p:nvSpPr>
        <p:spPr bwMode="auto">
          <a:xfrm>
            <a:off x="387350" y="3840163"/>
            <a:ext cx="145573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0"/>
              </a:spcBef>
            </a:pPr>
            <a:r>
              <a:rPr lang="en-AU" sz="2000" b="0">
                <a:ea typeface="ヒラギノ角ゴ Pro W3" pitchFamily="1" charset="-128"/>
              </a:rPr>
              <a:t>egg</a:t>
            </a:r>
          </a:p>
        </p:txBody>
      </p:sp>
      <p:sp>
        <p:nvSpPr>
          <p:cNvPr id="10255" name="Line 22"/>
          <p:cNvSpPr>
            <a:spLocks noChangeShapeType="1"/>
          </p:cNvSpPr>
          <p:nvPr/>
        </p:nvSpPr>
        <p:spPr bwMode="auto">
          <a:xfrm>
            <a:off x="971550" y="4868863"/>
            <a:ext cx="62642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10256" name="Line 23"/>
          <p:cNvSpPr>
            <a:spLocks noChangeShapeType="1"/>
          </p:cNvSpPr>
          <p:nvPr/>
        </p:nvSpPr>
        <p:spPr bwMode="auto">
          <a:xfrm>
            <a:off x="958850" y="4759325"/>
            <a:ext cx="0" cy="215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10257" name="Line 24"/>
          <p:cNvSpPr>
            <a:spLocks noChangeShapeType="1"/>
          </p:cNvSpPr>
          <p:nvPr/>
        </p:nvSpPr>
        <p:spPr bwMode="auto">
          <a:xfrm>
            <a:off x="2700338" y="4762500"/>
            <a:ext cx="0" cy="215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10258" name="Line 25"/>
          <p:cNvSpPr>
            <a:spLocks noChangeShapeType="1"/>
          </p:cNvSpPr>
          <p:nvPr/>
        </p:nvSpPr>
        <p:spPr bwMode="auto">
          <a:xfrm>
            <a:off x="4237038" y="4762500"/>
            <a:ext cx="0" cy="215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10259" name="Line 26"/>
          <p:cNvSpPr>
            <a:spLocks noChangeShapeType="1"/>
          </p:cNvSpPr>
          <p:nvPr/>
        </p:nvSpPr>
        <p:spPr bwMode="auto">
          <a:xfrm>
            <a:off x="5770563" y="4759325"/>
            <a:ext cx="0" cy="215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10260" name="Line 27"/>
          <p:cNvSpPr>
            <a:spLocks noChangeShapeType="1"/>
          </p:cNvSpPr>
          <p:nvPr/>
        </p:nvSpPr>
        <p:spPr bwMode="auto">
          <a:xfrm>
            <a:off x="7235825" y="4762500"/>
            <a:ext cx="0" cy="215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10261" name="Text Box 28"/>
          <p:cNvSpPr txBox="1">
            <a:spLocks noChangeArrowheads="1"/>
          </p:cNvSpPr>
          <p:nvPr/>
        </p:nvSpPr>
        <p:spPr bwMode="auto">
          <a:xfrm>
            <a:off x="522288" y="4949825"/>
            <a:ext cx="847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AU" sz="2000" b="0">
                <a:ea typeface="ヒラギノ角ゴ Pro W3" pitchFamily="1" charset="-128"/>
              </a:rPr>
              <a:t>Day 0</a:t>
            </a:r>
          </a:p>
        </p:txBody>
      </p:sp>
      <p:sp>
        <p:nvSpPr>
          <p:cNvPr id="10262" name="Text Box 29"/>
          <p:cNvSpPr txBox="1">
            <a:spLocks noChangeArrowheads="1"/>
          </p:cNvSpPr>
          <p:nvPr/>
        </p:nvSpPr>
        <p:spPr bwMode="auto">
          <a:xfrm>
            <a:off x="2271713" y="4962525"/>
            <a:ext cx="847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AU" sz="2000" b="0">
                <a:ea typeface="ヒラギノ角ゴ Pro W3" pitchFamily="1" charset="-128"/>
              </a:rPr>
              <a:t>Day 1</a:t>
            </a:r>
          </a:p>
        </p:txBody>
      </p:sp>
      <p:sp>
        <p:nvSpPr>
          <p:cNvPr id="10263" name="Text Box 30"/>
          <p:cNvSpPr txBox="1">
            <a:spLocks noChangeArrowheads="1"/>
          </p:cNvSpPr>
          <p:nvPr/>
        </p:nvSpPr>
        <p:spPr bwMode="auto">
          <a:xfrm>
            <a:off x="3800475" y="4949825"/>
            <a:ext cx="847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AU" sz="2000" b="0">
                <a:ea typeface="ヒラギノ角ゴ Pro W3" pitchFamily="1" charset="-128"/>
              </a:rPr>
              <a:t>Day 2</a:t>
            </a:r>
          </a:p>
        </p:txBody>
      </p:sp>
      <p:sp>
        <p:nvSpPr>
          <p:cNvPr id="10264" name="Text Box 31"/>
          <p:cNvSpPr txBox="1">
            <a:spLocks noChangeArrowheads="1"/>
          </p:cNvSpPr>
          <p:nvPr/>
        </p:nvSpPr>
        <p:spPr bwMode="auto">
          <a:xfrm>
            <a:off x="5343525" y="4964113"/>
            <a:ext cx="847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AU" sz="2000" b="0">
                <a:ea typeface="ヒラギノ角ゴ Pro W3" pitchFamily="1" charset="-128"/>
              </a:rPr>
              <a:t>Day 3</a:t>
            </a:r>
          </a:p>
        </p:txBody>
      </p:sp>
      <p:sp>
        <p:nvSpPr>
          <p:cNvPr id="10265" name="Text Box 32"/>
          <p:cNvSpPr txBox="1">
            <a:spLocks noChangeArrowheads="1"/>
          </p:cNvSpPr>
          <p:nvPr/>
        </p:nvSpPr>
        <p:spPr bwMode="auto">
          <a:xfrm>
            <a:off x="6804025" y="4976813"/>
            <a:ext cx="873125" cy="4222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AU" sz="2000" b="0">
                <a:ea typeface="ヒラギノ角ゴ Pro W3" pitchFamily="1" charset="-128"/>
              </a:rPr>
              <a:t>Day 6</a:t>
            </a:r>
          </a:p>
        </p:txBody>
      </p:sp>
      <p:sp>
        <p:nvSpPr>
          <p:cNvPr id="10266" name="Text Box 33"/>
          <p:cNvSpPr txBox="1">
            <a:spLocks noChangeArrowheads="1"/>
          </p:cNvSpPr>
          <p:nvPr/>
        </p:nvSpPr>
        <p:spPr bwMode="auto">
          <a:xfrm>
            <a:off x="749300" y="1433513"/>
            <a:ext cx="54070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FF0000"/>
              </a:buClr>
              <a:buFontTx/>
              <a:buChar char="•"/>
            </a:pPr>
            <a:r>
              <a:rPr lang="en-AU" sz="2000" b="0">
                <a:ea typeface="ヒラギノ角ゴ Pro W3" pitchFamily="1" charset="-128"/>
              </a:rPr>
              <a:t>  Donated excess IVF embryos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Tx/>
              <a:buChar char="•"/>
            </a:pPr>
            <a:endParaRPr lang="en-AU" sz="2000" b="0">
              <a:ea typeface="ヒラギノ角ゴ Pro W3" pitchFamily="1" charset="-128"/>
            </a:endParaRPr>
          </a:p>
        </p:txBody>
      </p:sp>
      <p:sp>
        <p:nvSpPr>
          <p:cNvPr id="10267" name="Text Box 34"/>
          <p:cNvSpPr txBox="1">
            <a:spLocks noChangeArrowheads="1"/>
          </p:cNvSpPr>
          <p:nvPr/>
        </p:nvSpPr>
        <p:spPr bwMode="auto">
          <a:xfrm>
            <a:off x="735013" y="5916613"/>
            <a:ext cx="27574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AU" sz="2800" b="0">
              <a:ea typeface="ヒラギノ角ゴ Pro W3" pitchFamily="1" charset="-128"/>
            </a:endParaRPr>
          </a:p>
        </p:txBody>
      </p:sp>
      <p:sp>
        <p:nvSpPr>
          <p:cNvPr id="10268" name="Text Box 35"/>
          <p:cNvSpPr txBox="1">
            <a:spLocks noChangeArrowheads="1"/>
          </p:cNvSpPr>
          <p:nvPr/>
        </p:nvSpPr>
        <p:spPr bwMode="auto">
          <a:xfrm>
            <a:off x="250825" y="6453188"/>
            <a:ext cx="24209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1000" b="0" i="1">
                <a:solidFill>
                  <a:srgbClr val="9C9C9C"/>
                </a:solidFill>
                <a:ea typeface="ヒラギノ角ゴ Pro W3" pitchFamily="1" charset="-128"/>
              </a:rPr>
              <a:t>Images from www.advancedfertility.com</a:t>
            </a:r>
          </a:p>
          <a:p>
            <a:pPr>
              <a:spcBef>
                <a:spcPct val="0"/>
              </a:spcBef>
            </a:pPr>
            <a:endParaRPr lang="en-US" sz="1000" b="0" i="1">
              <a:solidFill>
                <a:srgbClr val="9C9C9C"/>
              </a:solidFill>
              <a:ea typeface="ヒラギノ角ゴ Pro W3" pitchFamily="1" charset="-128"/>
            </a:endParaRPr>
          </a:p>
        </p:txBody>
      </p:sp>
      <p:sp>
        <p:nvSpPr>
          <p:cNvPr id="10269" name="Rectangle 2"/>
          <p:cNvSpPr>
            <a:spLocks noChangeArrowheads="1"/>
          </p:cNvSpPr>
          <p:nvPr/>
        </p:nvSpPr>
        <p:spPr bwMode="auto">
          <a:xfrm>
            <a:off x="611188" y="298450"/>
            <a:ext cx="741369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</a:pPr>
            <a:r>
              <a:rPr lang="en-GB" sz="3200" dirty="0" smtClean="0">
                <a:latin typeface="Garamond" panose="02020404030301010803" pitchFamily="18" charset="0"/>
                <a:ea typeface="ヒラギノ角ゴ Pro W3" pitchFamily="1" charset="-128"/>
              </a:rPr>
              <a:t>Embryonic </a:t>
            </a:r>
            <a:r>
              <a:rPr lang="en-GB" sz="3200" dirty="0">
                <a:latin typeface="Garamond" panose="02020404030301010803" pitchFamily="18" charset="0"/>
                <a:ea typeface="ヒラギノ角ゴ Pro W3" pitchFamily="1" charset="-128"/>
              </a:rPr>
              <a:t>stem </a:t>
            </a:r>
            <a:r>
              <a:rPr lang="en-GB" sz="3200" dirty="0" smtClean="0">
                <a:latin typeface="Garamond" panose="02020404030301010803" pitchFamily="18" charset="0"/>
                <a:ea typeface="ヒラギノ角ゴ Pro W3" pitchFamily="1" charset="-128"/>
              </a:rPr>
              <a:t>cells</a:t>
            </a:r>
            <a:endParaRPr lang="en-GB" sz="3200" dirty="0">
              <a:latin typeface="Garamond" panose="02020404030301010803" pitchFamily="18" charset="0"/>
              <a:ea typeface="ヒラギノ角ゴ Pro W3" pitchFamily="1" charset="-128"/>
            </a:endParaRPr>
          </a:p>
        </p:txBody>
      </p: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6461125" y="1465263"/>
            <a:ext cx="1746250" cy="2324100"/>
            <a:chOff x="4070" y="923"/>
            <a:chExt cx="1100" cy="1464"/>
          </a:xfrm>
        </p:grpSpPr>
        <p:sp>
          <p:nvSpPr>
            <p:cNvPr id="10271" name="Text Box 14"/>
            <p:cNvSpPr txBox="1">
              <a:spLocks noChangeArrowheads="1"/>
            </p:cNvSpPr>
            <p:nvPr/>
          </p:nvSpPr>
          <p:spPr bwMode="auto">
            <a:xfrm>
              <a:off x="4070" y="923"/>
              <a:ext cx="1100" cy="247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</a:pPr>
              <a:r>
                <a:rPr lang="en-AU" sz="1800" b="0">
                  <a:ea typeface="ヒラギノ角ゴ Pro W3" pitchFamily="1" charset="-128"/>
                </a:rPr>
                <a:t>Inner cell mass</a:t>
              </a:r>
            </a:p>
          </p:txBody>
        </p:sp>
        <p:sp>
          <p:nvSpPr>
            <p:cNvPr id="10272" name="Line 15"/>
            <p:cNvSpPr>
              <a:spLocks noChangeShapeType="1"/>
            </p:cNvSpPr>
            <p:nvPr/>
          </p:nvSpPr>
          <p:spPr bwMode="auto">
            <a:xfrm flipH="1">
              <a:off x="4480" y="1162"/>
              <a:ext cx="169" cy="72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0273" name="Oval 20"/>
            <p:cNvSpPr>
              <a:spLocks noChangeArrowheads="1"/>
            </p:cNvSpPr>
            <p:nvPr/>
          </p:nvSpPr>
          <p:spPr bwMode="auto">
            <a:xfrm>
              <a:off x="4241" y="1888"/>
              <a:ext cx="454" cy="499"/>
            </a:xfrm>
            <a:prstGeom prst="ellipse">
              <a:avLst/>
            </a:prstGeom>
            <a:noFill/>
            <a:ln w="539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en-AU" sz="2400" b="0">
                <a:ea typeface="ヒラギノ角ゴ Pro W3" pitchFamily="1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46031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Esc –problems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Allograft  </a:t>
            </a:r>
            <a:r>
              <a:rPr lang="en-IN" dirty="0"/>
              <a:t>rejection </a:t>
            </a:r>
            <a:endParaRPr lang="en-IN" dirty="0" smtClean="0"/>
          </a:p>
          <a:p>
            <a:r>
              <a:rPr lang="en-IN" dirty="0" smtClean="0"/>
              <a:t>Immunosuppression  </a:t>
            </a:r>
          </a:p>
          <a:p>
            <a:r>
              <a:rPr lang="en-IN" dirty="0" smtClean="0"/>
              <a:t>Ability  </a:t>
            </a:r>
            <a:r>
              <a:rPr lang="en-IN" dirty="0"/>
              <a:t>to form </a:t>
            </a:r>
            <a:r>
              <a:rPr lang="en-IN" dirty="0" err="1" smtClean="0"/>
              <a:t>teratoma</a:t>
            </a:r>
            <a:r>
              <a:rPr lang="en-IN" dirty="0" smtClean="0"/>
              <a:t> before </a:t>
            </a:r>
            <a:r>
              <a:rPr lang="en-IN" dirty="0"/>
              <a:t>they differentiate. </a:t>
            </a:r>
            <a:endParaRPr lang="en-IN" dirty="0" smtClean="0"/>
          </a:p>
          <a:p>
            <a:r>
              <a:rPr lang="en-IN" dirty="0" smtClean="0"/>
              <a:t>Ethical  considerations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0501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92166" y="130175"/>
            <a:ext cx="6994525" cy="8509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AU" b="1" dirty="0" smtClean="0">
                <a:ea typeface="ヒラギノ角ゴ Pro W3" pitchFamily="1" charset="-128"/>
              </a:rPr>
              <a:t>Induced pluripotent stem cells</a:t>
            </a:r>
            <a:endParaRPr lang="en-US" b="1" dirty="0" smtClean="0">
              <a:ea typeface="ヒラギノ角ゴ Pro W3" pitchFamily="1" charset="-128"/>
            </a:endParaRPr>
          </a:p>
        </p:txBody>
      </p:sp>
      <p:sp>
        <p:nvSpPr>
          <p:cNvPr id="13315" name="Text Box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0" y="1484313"/>
            <a:ext cx="4176713" cy="4708525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Garamond" panose="02020404030301010803" pitchFamily="18" charset="0"/>
              </a:rPr>
              <a:t>Derived from adult cells in 2007 </a:t>
            </a:r>
          </a:p>
          <a:p>
            <a:pPr eaLnBrk="1" hangingPunct="1"/>
            <a:r>
              <a:rPr lang="en-AU" sz="2400" dirty="0" smtClean="0">
                <a:latin typeface="Garamond" panose="02020404030301010803" pitchFamily="18" charset="0"/>
              </a:rPr>
              <a:t>Can  create stem cells directly from a patient for research</a:t>
            </a:r>
          </a:p>
          <a:p>
            <a:pPr eaLnBrk="1" hangingPunct="1"/>
            <a:r>
              <a:rPr lang="en-AU" sz="2400" dirty="0" smtClean="0">
                <a:latin typeface="Garamond" panose="02020404030301010803" pitchFamily="18" charset="0"/>
              </a:rPr>
              <a:t>Autologous </a:t>
            </a:r>
          </a:p>
          <a:p>
            <a:r>
              <a:rPr lang="en-IN" sz="2400" dirty="0" smtClean="0"/>
              <a:t>Many  </a:t>
            </a:r>
            <a:r>
              <a:rPr lang="en-IN" sz="2400" dirty="0"/>
              <a:t>cell types derived from </a:t>
            </a:r>
            <a:r>
              <a:rPr lang="en-IN" sz="2400" dirty="0" err="1"/>
              <a:t>iPSCs</a:t>
            </a:r>
            <a:r>
              <a:rPr lang="en-IN" sz="2400" dirty="0"/>
              <a:t> </a:t>
            </a:r>
            <a:r>
              <a:rPr lang="en-IN" sz="2400" dirty="0" smtClean="0"/>
              <a:t>are incompletely </a:t>
            </a:r>
            <a:r>
              <a:rPr lang="en-IN" sz="2400" dirty="0"/>
              <a:t>differentiated compared to the mature cell.</a:t>
            </a:r>
          </a:p>
          <a:p>
            <a:pPr eaLnBrk="1" hangingPunct="1"/>
            <a:endParaRPr lang="en-AU" sz="2400" dirty="0" smtClean="0">
              <a:latin typeface="Garamond" panose="02020404030301010803" pitchFamily="18" charset="0"/>
            </a:endParaRPr>
          </a:p>
        </p:txBody>
      </p:sp>
      <p:pic>
        <p:nvPicPr>
          <p:cNvPr id="13316" name="Picture 6" descr="Image1 - AS modifica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789363"/>
            <a:ext cx="157480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9"/>
          <p:cNvSpPr txBox="1">
            <a:spLocks noChangeArrowheads="1"/>
          </p:cNvSpPr>
          <p:nvPr/>
        </p:nvSpPr>
        <p:spPr bwMode="auto">
          <a:xfrm>
            <a:off x="2195513" y="3074988"/>
            <a:ext cx="21240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AU" sz="1800" b="0"/>
              <a:t>Induced change in gene expression</a:t>
            </a:r>
            <a:endParaRPr lang="en-US" sz="1800" b="0"/>
          </a:p>
        </p:txBody>
      </p:sp>
      <p:sp>
        <p:nvSpPr>
          <p:cNvPr id="13318" name="Text Box 10"/>
          <p:cNvSpPr txBox="1">
            <a:spLocks noChangeArrowheads="1"/>
          </p:cNvSpPr>
          <p:nvPr/>
        </p:nvSpPr>
        <p:spPr bwMode="auto">
          <a:xfrm>
            <a:off x="1116013" y="5949950"/>
            <a:ext cx="1727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AU" sz="1800" b="0" dirty="0" smtClean="0"/>
              <a:t>Pluripotent  </a:t>
            </a:r>
            <a:r>
              <a:rPr lang="en-AU" sz="1800" b="0" dirty="0"/>
              <a:t>stem cells</a:t>
            </a:r>
            <a:endParaRPr lang="en-US" sz="1800" b="0" dirty="0"/>
          </a:p>
        </p:txBody>
      </p:sp>
      <p:sp>
        <p:nvSpPr>
          <p:cNvPr id="13319" name="Text Box 40"/>
          <p:cNvSpPr txBox="1">
            <a:spLocks noChangeArrowheads="1"/>
          </p:cNvSpPr>
          <p:nvPr/>
        </p:nvSpPr>
        <p:spPr bwMode="auto">
          <a:xfrm>
            <a:off x="827088" y="981075"/>
            <a:ext cx="24495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800">
                <a:ea typeface="ヒラギノ角ゴ Pro W3" pitchFamily="1" charset="-128"/>
              </a:rPr>
              <a:t>Starting cells from donor tissue</a:t>
            </a:r>
          </a:p>
        </p:txBody>
      </p:sp>
      <p:sp>
        <p:nvSpPr>
          <p:cNvPr id="13320" name="Text Box 40"/>
          <p:cNvSpPr txBox="1">
            <a:spLocks noChangeArrowheads="1"/>
          </p:cNvSpPr>
          <p:nvPr/>
        </p:nvSpPr>
        <p:spPr bwMode="auto">
          <a:xfrm>
            <a:off x="1187450" y="3860800"/>
            <a:ext cx="1377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chemeClr val="bg1"/>
                </a:solidFill>
                <a:ea typeface="ヒラギノ角ゴ Pro W3" pitchFamily="1" charset="-128"/>
              </a:rPr>
              <a:t>iPS Cells</a:t>
            </a:r>
          </a:p>
        </p:txBody>
      </p:sp>
      <p:sp>
        <p:nvSpPr>
          <p:cNvPr id="13321" name="Line 13"/>
          <p:cNvSpPr>
            <a:spLocks noChangeShapeType="1"/>
          </p:cNvSpPr>
          <p:nvPr/>
        </p:nvSpPr>
        <p:spPr bwMode="auto">
          <a:xfrm>
            <a:off x="2051050" y="3068638"/>
            <a:ext cx="0" cy="64770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pic>
        <p:nvPicPr>
          <p:cNvPr id="13322" name="Picture 19" descr="ANd9GcSezffA8oRpNEB4Lts71cCFGLHvqnMHV2KWel7ECx07Y7Pf00I&amp;t=1&amp;usg=__HOnUk2Qv3wH64vzzdqkXgEiY5TE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557338"/>
            <a:ext cx="22860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136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/>
              <a:t>Fetal</a:t>
            </a:r>
            <a:r>
              <a:rPr lang="en-IN" dirty="0"/>
              <a:t> </a:t>
            </a:r>
            <a:r>
              <a:rPr lang="en-IN" dirty="0" err="1" smtClean="0"/>
              <a:t>cardiomyocytes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Formation of </a:t>
            </a:r>
            <a:r>
              <a:rPr lang="en-IN" dirty="0"/>
              <a:t>nascent intercalated disks between grafted </a:t>
            </a:r>
            <a:r>
              <a:rPr lang="en-IN" dirty="0" err="1" smtClean="0"/>
              <a:t>fetal</a:t>
            </a:r>
            <a:r>
              <a:rPr lang="en-IN" dirty="0" smtClean="0"/>
              <a:t> </a:t>
            </a:r>
            <a:r>
              <a:rPr lang="en-IN" dirty="0" err="1" smtClean="0"/>
              <a:t>cardiomyocytes</a:t>
            </a:r>
            <a:r>
              <a:rPr lang="en-IN" dirty="0" smtClean="0"/>
              <a:t> </a:t>
            </a:r>
            <a:r>
              <a:rPr lang="en-IN" dirty="0"/>
              <a:t>and host myocardium. </a:t>
            </a:r>
            <a:endParaRPr lang="en-IN" dirty="0" smtClean="0"/>
          </a:p>
          <a:p>
            <a:r>
              <a:rPr lang="en-IN" dirty="0" smtClean="0"/>
              <a:t>Improves  </a:t>
            </a:r>
            <a:r>
              <a:rPr lang="en-IN" dirty="0"/>
              <a:t>heart </a:t>
            </a:r>
            <a:r>
              <a:rPr lang="en-IN" dirty="0" smtClean="0"/>
              <a:t>function. </a:t>
            </a:r>
          </a:p>
          <a:p>
            <a:endParaRPr lang="en-IN" dirty="0" smtClean="0"/>
          </a:p>
          <a:p>
            <a:endParaRPr lang="en-IN" dirty="0"/>
          </a:p>
          <a:p>
            <a:r>
              <a:rPr lang="en-IN" sz="1600" dirty="0" smtClean="0"/>
              <a:t>Leor J, Patterson M, Quinones MJ, </a:t>
            </a:r>
            <a:r>
              <a:rPr lang="en-IN" sz="1600" dirty="0" err="1" smtClean="0"/>
              <a:t>Kedes</a:t>
            </a:r>
            <a:r>
              <a:rPr lang="en-IN" sz="1600" dirty="0" smtClean="0"/>
              <a:t> LH, </a:t>
            </a:r>
            <a:r>
              <a:rPr lang="en-IN" sz="1600" dirty="0" err="1" smtClean="0"/>
              <a:t>Kloner</a:t>
            </a:r>
            <a:r>
              <a:rPr lang="en-IN" sz="1600" dirty="0" smtClean="0"/>
              <a:t> RA Transplantation of </a:t>
            </a:r>
            <a:r>
              <a:rPr lang="en-IN" sz="1600" dirty="0" err="1" smtClean="0"/>
              <a:t>fetal</a:t>
            </a:r>
            <a:r>
              <a:rPr lang="en-IN" sz="1600" dirty="0" smtClean="0"/>
              <a:t> myocardial tissue into the infarcted myocardium </a:t>
            </a:r>
            <a:r>
              <a:rPr lang="en-IN" sz="1600" dirty="0"/>
              <a:t>of rat. A potential </a:t>
            </a:r>
            <a:r>
              <a:rPr lang="en-IN" sz="1600" dirty="0" smtClean="0"/>
              <a:t> method </a:t>
            </a:r>
            <a:r>
              <a:rPr lang="en-IN" sz="1600" dirty="0"/>
              <a:t>for repair of </a:t>
            </a:r>
            <a:r>
              <a:rPr lang="en-IN" sz="1600" dirty="0" smtClean="0"/>
              <a:t>infarcted m</a:t>
            </a:r>
            <a:r>
              <a:rPr lang="pt-BR" sz="1600" dirty="0" smtClean="0"/>
              <a:t>yocardium</a:t>
            </a:r>
            <a:r>
              <a:rPr lang="pt-BR" sz="1600" dirty="0"/>
              <a:t>? Circulation 1996; 94: II332-6</a:t>
            </a:r>
            <a:r>
              <a:rPr lang="pt-BR" dirty="0"/>
              <a:t>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4735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24182"/>
            <a:ext cx="7886700" cy="1325563"/>
          </a:xfrm>
        </p:spPr>
        <p:txBody>
          <a:bodyPr/>
          <a:lstStyle/>
          <a:p>
            <a:r>
              <a:rPr lang="en-IN" dirty="0"/>
              <a:t>Skeletal myoblasts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IN" dirty="0" smtClean="0"/>
              <a:t>Also called </a:t>
            </a:r>
            <a:r>
              <a:rPr lang="en-IN" dirty="0"/>
              <a:t>satellite </a:t>
            </a:r>
            <a:r>
              <a:rPr lang="en-IN" dirty="0" smtClean="0"/>
              <a:t>cells</a:t>
            </a:r>
          </a:p>
          <a:p>
            <a:r>
              <a:rPr lang="en-IN" dirty="0"/>
              <a:t>N</a:t>
            </a:r>
            <a:r>
              <a:rPr lang="en-IN" dirty="0" smtClean="0"/>
              <a:t>ormally reside under </a:t>
            </a:r>
            <a:r>
              <a:rPr lang="en-IN" dirty="0"/>
              <a:t>the basement membrane of skeletal </a:t>
            </a:r>
            <a:r>
              <a:rPr lang="en-IN" dirty="0" smtClean="0"/>
              <a:t>muscle</a:t>
            </a:r>
            <a:endParaRPr lang="en-IN" dirty="0"/>
          </a:p>
          <a:p>
            <a:r>
              <a:rPr lang="en-IN" dirty="0" smtClean="0"/>
              <a:t>Early -committed </a:t>
            </a:r>
            <a:r>
              <a:rPr lang="en-IN" dirty="0"/>
              <a:t>muscle </a:t>
            </a:r>
            <a:r>
              <a:rPr lang="en-IN" dirty="0" smtClean="0"/>
              <a:t>cells instead </a:t>
            </a:r>
            <a:r>
              <a:rPr lang="en-IN" dirty="0"/>
              <a:t>of true stem </a:t>
            </a:r>
            <a:r>
              <a:rPr lang="en-IN" dirty="0" smtClean="0"/>
              <a:t>cells</a:t>
            </a:r>
          </a:p>
          <a:p>
            <a:r>
              <a:rPr lang="en-IN" dirty="0"/>
              <a:t>In animal </a:t>
            </a:r>
            <a:r>
              <a:rPr lang="en-IN" dirty="0" smtClean="0"/>
              <a:t>studies - differentiate </a:t>
            </a:r>
            <a:r>
              <a:rPr lang="en-IN" dirty="0"/>
              <a:t>into </a:t>
            </a:r>
            <a:r>
              <a:rPr lang="en-IN" dirty="0" smtClean="0"/>
              <a:t>muscle cells </a:t>
            </a:r>
            <a:r>
              <a:rPr lang="en-IN" dirty="0"/>
              <a:t>and engraft to the host myocardium </a:t>
            </a:r>
            <a:r>
              <a:rPr lang="en-IN" dirty="0" smtClean="0"/>
              <a:t>with resulting </a:t>
            </a:r>
            <a:r>
              <a:rPr lang="en-IN" dirty="0"/>
              <a:t>functional </a:t>
            </a:r>
            <a:r>
              <a:rPr lang="en-IN" dirty="0" smtClean="0"/>
              <a:t>improvement</a:t>
            </a:r>
          </a:p>
          <a:p>
            <a:endParaRPr lang="en-IN" dirty="0"/>
          </a:p>
          <a:p>
            <a:r>
              <a:rPr lang="da-DK" sz="1700" dirty="0"/>
              <a:t>Taylor DA, Atkins BZ, Hungspreugs P, et al. </a:t>
            </a:r>
            <a:r>
              <a:rPr lang="da-DK" sz="1700" dirty="0" smtClean="0"/>
              <a:t>Regenerating </a:t>
            </a:r>
            <a:r>
              <a:rPr lang="en-IN" sz="1700" dirty="0" smtClean="0"/>
              <a:t>functional </a:t>
            </a:r>
            <a:r>
              <a:rPr lang="en-IN" sz="1700" dirty="0"/>
              <a:t>myocardium: improved performance after </a:t>
            </a:r>
            <a:r>
              <a:rPr lang="en-IN" sz="1700" dirty="0" smtClean="0"/>
              <a:t>skeletal myoblast </a:t>
            </a:r>
            <a:r>
              <a:rPr lang="en-IN" sz="1700" dirty="0"/>
              <a:t>transplantation. Nat Med 1998; 4: 929-33.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1364"/>
            <a:ext cx="9144000" cy="770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1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Skeletal myoblasts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Arrhythmia  </a:t>
            </a:r>
          </a:p>
          <a:p>
            <a:r>
              <a:rPr lang="en-IN" dirty="0" smtClean="0"/>
              <a:t>Prolonged  </a:t>
            </a:r>
            <a:r>
              <a:rPr lang="en-IN" dirty="0"/>
              <a:t>culture time </a:t>
            </a:r>
            <a:endParaRPr lang="en-IN" dirty="0" smtClean="0"/>
          </a:p>
          <a:p>
            <a:r>
              <a:rPr lang="en-IN" dirty="0" smtClean="0"/>
              <a:t>Early  </a:t>
            </a:r>
            <a:r>
              <a:rPr lang="en-IN" dirty="0"/>
              <a:t>decay </a:t>
            </a:r>
            <a:r>
              <a:rPr lang="en-IN" dirty="0" smtClean="0"/>
              <a:t>of cell survival</a:t>
            </a:r>
          </a:p>
          <a:p>
            <a:r>
              <a:rPr lang="en-IN" dirty="0" smtClean="0"/>
              <a:t>Low </a:t>
            </a:r>
            <a:r>
              <a:rPr lang="en-IN" dirty="0"/>
              <a:t>rate of cell engraftment </a:t>
            </a:r>
            <a:r>
              <a:rPr lang="en-IN" dirty="0" smtClean="0"/>
              <a:t>over time.</a:t>
            </a:r>
          </a:p>
          <a:p>
            <a:endParaRPr lang="en-IN" dirty="0" smtClean="0"/>
          </a:p>
          <a:p>
            <a:endParaRPr lang="en-IN" dirty="0"/>
          </a:p>
          <a:p>
            <a:endParaRPr lang="en-IN" dirty="0" smtClean="0"/>
          </a:p>
          <a:p>
            <a:r>
              <a:rPr lang="en-IN" sz="1600" dirty="0" err="1" smtClean="0"/>
              <a:t>Soliman</a:t>
            </a:r>
            <a:r>
              <a:rPr lang="en-IN" sz="1600" dirty="0" smtClean="0"/>
              <a:t> </a:t>
            </a:r>
            <a:r>
              <a:rPr lang="en-IN" sz="1600" dirty="0"/>
              <a:t>AM, </a:t>
            </a:r>
            <a:r>
              <a:rPr lang="en-IN" sz="1600" dirty="0" err="1"/>
              <a:t>Krucoff</a:t>
            </a:r>
            <a:r>
              <a:rPr lang="en-IN" sz="1600" dirty="0"/>
              <a:t> MW, Crater S, et al. Cell </a:t>
            </a:r>
            <a:r>
              <a:rPr lang="en-IN" sz="1600" dirty="0" smtClean="0"/>
              <a:t>location may </a:t>
            </a:r>
            <a:r>
              <a:rPr lang="en-IN" sz="1600" dirty="0"/>
              <a:t>be a primary determinant of safety after </a:t>
            </a:r>
            <a:r>
              <a:rPr lang="en-IN" sz="1600" dirty="0" smtClean="0"/>
              <a:t>myoblast  transplantation </a:t>
            </a:r>
            <a:r>
              <a:rPr lang="en-IN" sz="1600" dirty="0"/>
              <a:t>into the infarcted heart. J Am </a:t>
            </a:r>
            <a:r>
              <a:rPr lang="en-IN" sz="1600" dirty="0" err="1"/>
              <a:t>Coll</a:t>
            </a:r>
            <a:r>
              <a:rPr lang="en-IN" sz="1600" dirty="0"/>
              <a:t> </a:t>
            </a:r>
            <a:r>
              <a:rPr lang="en-IN" sz="1600" dirty="0" err="1" smtClean="0"/>
              <a:t>Cardiol</a:t>
            </a:r>
            <a:r>
              <a:rPr lang="en-IN" sz="1600" dirty="0" smtClean="0"/>
              <a:t> 2004</a:t>
            </a:r>
            <a:r>
              <a:rPr lang="en-IN" sz="1600" dirty="0"/>
              <a:t>; </a:t>
            </a:r>
          </a:p>
        </p:txBody>
      </p:sp>
    </p:spTree>
    <p:extLst>
      <p:ext uri="{BB962C8B-B14F-4D97-AF65-F5344CB8AC3E}">
        <p14:creationId xmlns:p14="http://schemas.microsoft.com/office/powerpoint/2010/main" val="332383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Bone marrow-derived stem cells: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 smtClean="0"/>
              <a:t>The  </a:t>
            </a:r>
            <a:r>
              <a:rPr lang="en-IN" dirty="0"/>
              <a:t>cell type most widely used</a:t>
            </a:r>
          </a:p>
          <a:p>
            <a:r>
              <a:rPr lang="en-IN" dirty="0" smtClean="0"/>
              <a:t>Easy  accessibility </a:t>
            </a:r>
            <a:endParaRPr lang="en-IN" dirty="0"/>
          </a:p>
          <a:p>
            <a:r>
              <a:rPr lang="en-IN" dirty="0" smtClean="0"/>
              <a:t>Autologous  </a:t>
            </a:r>
            <a:r>
              <a:rPr lang="en-IN" dirty="0"/>
              <a:t>origin </a:t>
            </a:r>
            <a:endParaRPr lang="en-IN" dirty="0" smtClean="0"/>
          </a:p>
          <a:p>
            <a:r>
              <a:rPr lang="en-IN" dirty="0" smtClean="0"/>
              <a:t>Multiple  </a:t>
            </a:r>
            <a:r>
              <a:rPr lang="en-IN" dirty="0"/>
              <a:t>subpopulations of cells </a:t>
            </a:r>
            <a:endParaRPr lang="en-IN" dirty="0" smtClean="0"/>
          </a:p>
          <a:p>
            <a:r>
              <a:rPr lang="en-IN" dirty="0" err="1" smtClean="0"/>
              <a:t>Transdifferentiate</a:t>
            </a:r>
            <a:r>
              <a:rPr lang="en-IN" dirty="0" smtClean="0"/>
              <a:t>  </a:t>
            </a:r>
            <a:r>
              <a:rPr lang="en-IN" dirty="0"/>
              <a:t>into both myocardial </a:t>
            </a:r>
            <a:r>
              <a:rPr lang="en-IN" dirty="0" smtClean="0"/>
              <a:t>and vascular </a:t>
            </a:r>
            <a:r>
              <a:rPr lang="en-IN" dirty="0"/>
              <a:t>cells</a:t>
            </a:r>
            <a:r>
              <a:rPr lang="en-IN" dirty="0" smtClean="0"/>
              <a:t>.</a:t>
            </a:r>
          </a:p>
          <a:p>
            <a:r>
              <a:rPr lang="en-IN" dirty="0" smtClean="0"/>
              <a:t>Sub  types  - 3</a:t>
            </a:r>
          </a:p>
          <a:p>
            <a:endParaRPr lang="en-IN" dirty="0"/>
          </a:p>
          <a:p>
            <a:r>
              <a:rPr lang="en-IN" sz="1400" dirty="0" err="1"/>
              <a:t>Orlic</a:t>
            </a:r>
            <a:r>
              <a:rPr lang="en-IN" sz="1400" dirty="0"/>
              <a:t> D, </a:t>
            </a:r>
            <a:r>
              <a:rPr lang="en-IN" sz="1400" dirty="0" err="1"/>
              <a:t>Kajstura</a:t>
            </a:r>
            <a:r>
              <a:rPr lang="en-IN" sz="1400" dirty="0"/>
              <a:t> J, </a:t>
            </a:r>
            <a:r>
              <a:rPr lang="en-IN" sz="1400" dirty="0" err="1"/>
              <a:t>Chimenti</a:t>
            </a:r>
            <a:r>
              <a:rPr lang="en-IN" sz="1400" dirty="0"/>
              <a:t> S, et al: Bone marrow cells regenerate infarcted myocardium. Nature 410:701, 2001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4198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Peripheral mononuclear cells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Peripheral  blood-derived</a:t>
            </a:r>
          </a:p>
          <a:p>
            <a:r>
              <a:rPr lang="en-IN" dirty="0" smtClean="0"/>
              <a:t>Mononuclear </a:t>
            </a:r>
            <a:r>
              <a:rPr lang="en-IN" dirty="0"/>
              <a:t>cells </a:t>
            </a:r>
            <a:endParaRPr lang="en-IN" dirty="0" smtClean="0"/>
          </a:p>
          <a:p>
            <a:r>
              <a:rPr lang="en-IN" dirty="0" err="1" smtClean="0"/>
              <a:t>Apharesis</a:t>
            </a:r>
            <a:r>
              <a:rPr lang="en-IN" dirty="0" smtClean="0"/>
              <a:t> </a:t>
            </a:r>
          </a:p>
          <a:p>
            <a:r>
              <a:rPr lang="en-IN" dirty="0" smtClean="0"/>
              <a:t>After stimulation with cytokines</a:t>
            </a:r>
          </a:p>
          <a:p>
            <a:r>
              <a:rPr lang="en-IN" dirty="0" smtClean="0"/>
              <a:t>Recently completed CSA trail used </a:t>
            </a:r>
            <a:r>
              <a:rPr lang="en-IN" dirty="0" smtClean="0"/>
              <a:t> </a:t>
            </a:r>
            <a:endParaRPr lang="en-IN" dirty="0"/>
          </a:p>
          <a:p>
            <a:endParaRPr lang="en-IN" sz="1600" dirty="0" smtClean="0"/>
          </a:p>
          <a:p>
            <a:endParaRPr lang="en-IN" sz="1600" dirty="0"/>
          </a:p>
          <a:p>
            <a:endParaRPr lang="en-IN" sz="1600" dirty="0" smtClean="0"/>
          </a:p>
          <a:p>
            <a:pPr marL="0" indent="0">
              <a:buNone/>
            </a:pPr>
            <a:r>
              <a:rPr lang="fr-FR" sz="1600" dirty="0" smtClean="0"/>
              <a:t>Tatsumi </a:t>
            </a:r>
            <a:r>
              <a:rPr lang="fr-FR" sz="1600" dirty="0"/>
              <a:t>T, </a:t>
            </a:r>
            <a:r>
              <a:rPr lang="fr-FR" sz="1600" dirty="0" err="1"/>
              <a:t>Ashihara</a:t>
            </a:r>
            <a:r>
              <a:rPr lang="fr-FR" sz="1600" dirty="0"/>
              <a:t> E, </a:t>
            </a:r>
            <a:r>
              <a:rPr lang="fr-FR" sz="1600" dirty="0" err="1"/>
              <a:t>Yasui</a:t>
            </a:r>
            <a:r>
              <a:rPr lang="fr-FR" sz="1600" dirty="0"/>
              <a:t> T, et al. </a:t>
            </a:r>
            <a:r>
              <a:rPr lang="fr-FR" sz="1600" dirty="0" err="1" smtClean="0"/>
              <a:t>Intracoronary</a:t>
            </a:r>
            <a:r>
              <a:rPr lang="fr-FR" sz="1600" dirty="0" smtClean="0"/>
              <a:t> </a:t>
            </a:r>
            <a:r>
              <a:rPr lang="en-IN" sz="1600" dirty="0" smtClean="0"/>
              <a:t>transplantation </a:t>
            </a:r>
            <a:r>
              <a:rPr lang="en-IN" sz="1600" dirty="0"/>
              <a:t>of non-expanded peripheral </a:t>
            </a:r>
            <a:r>
              <a:rPr lang="en-IN" sz="1600" dirty="0" smtClean="0"/>
              <a:t>blood-derived mononuclear </a:t>
            </a:r>
            <a:r>
              <a:rPr lang="en-IN" sz="1600" dirty="0"/>
              <a:t>cells promotes improvement </a:t>
            </a:r>
            <a:r>
              <a:rPr lang="en-IN" sz="1600" dirty="0" smtClean="0"/>
              <a:t>of cardiac function </a:t>
            </a:r>
            <a:r>
              <a:rPr lang="en-IN" sz="1600" dirty="0"/>
              <a:t>in patients with acute </a:t>
            </a:r>
            <a:r>
              <a:rPr lang="en-IN" sz="1600" dirty="0" smtClean="0"/>
              <a:t> myocardial </a:t>
            </a:r>
            <a:r>
              <a:rPr lang="en-IN" sz="1600" dirty="0"/>
              <a:t>infarction. </a:t>
            </a:r>
            <a:r>
              <a:rPr lang="en-IN" sz="1600" dirty="0" err="1"/>
              <a:t>Circ</a:t>
            </a:r>
            <a:r>
              <a:rPr lang="en-IN" sz="1600" dirty="0"/>
              <a:t> </a:t>
            </a:r>
            <a:r>
              <a:rPr lang="en-IN" sz="1600" dirty="0" smtClean="0"/>
              <a:t>J 2007</a:t>
            </a:r>
            <a:r>
              <a:rPr lang="en-IN" sz="1600" dirty="0"/>
              <a:t>; 71: 1199-207.</a:t>
            </a:r>
          </a:p>
        </p:txBody>
      </p:sp>
    </p:spTree>
    <p:extLst>
      <p:ext uri="{BB962C8B-B14F-4D97-AF65-F5344CB8AC3E}">
        <p14:creationId xmlns:p14="http://schemas.microsoft.com/office/powerpoint/2010/main" val="239576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8" r="15880"/>
          <a:stretch>
            <a:fillRect/>
          </a:stretch>
        </p:blipFill>
        <p:spPr bwMode="auto">
          <a:xfrm>
            <a:off x="2332275" y="3465513"/>
            <a:ext cx="31686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5" t="36104" r="6200" b="5211"/>
          <a:stretch>
            <a:fillRect/>
          </a:stretch>
        </p:blipFill>
        <p:spPr bwMode="auto">
          <a:xfrm>
            <a:off x="3418243" y="4860926"/>
            <a:ext cx="2520950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755650" y="981075"/>
            <a:ext cx="722829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2800" dirty="0" smtClean="0">
              <a:latin typeface="Garamond" panose="02020404030301010803" pitchFamily="18" charset="0"/>
              <a:ea typeface="ヒラギノ角ゴ Pro W3" pitchFamily="1" charset="-128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2800" dirty="0" smtClean="0">
                <a:latin typeface="Garamond" panose="02020404030301010803" pitchFamily="18" charset="0"/>
                <a:ea typeface="ヒラギノ角ゴ Pro W3" pitchFamily="1" charset="-128"/>
              </a:rPr>
              <a:t>Self - renew </a:t>
            </a:r>
            <a:r>
              <a:rPr lang="en-US" sz="2800" dirty="0">
                <a:latin typeface="Garamond" panose="02020404030301010803" pitchFamily="18" charset="0"/>
                <a:ea typeface="ヒラギノ角ゴ Pro W3" pitchFamily="1" charset="-128"/>
              </a:rPr>
              <a:t>to make more stem cells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2800" dirty="0" smtClean="0">
                <a:latin typeface="Garamond" panose="02020404030301010803" pitchFamily="18" charset="0"/>
                <a:ea typeface="ヒラギノ角ゴ Pro W3" pitchFamily="1" charset="-128"/>
              </a:rPr>
              <a:t>Differentiate  </a:t>
            </a:r>
            <a:r>
              <a:rPr lang="en-US" sz="2800" dirty="0">
                <a:latin typeface="Garamond" panose="02020404030301010803" pitchFamily="18" charset="0"/>
                <a:ea typeface="ヒラギノ角ゴ Pro W3" pitchFamily="1" charset="-128"/>
              </a:rPr>
              <a:t>into a </a:t>
            </a:r>
            <a:r>
              <a:rPr lang="en-US" sz="2800" dirty="0" err="1">
                <a:latin typeface="Garamond" panose="02020404030301010803" pitchFamily="18" charset="0"/>
                <a:ea typeface="ヒラギノ角ゴ Pro W3" pitchFamily="1" charset="-128"/>
              </a:rPr>
              <a:t>specialised</a:t>
            </a:r>
            <a:r>
              <a:rPr lang="en-US" sz="2800" dirty="0">
                <a:latin typeface="Garamond" panose="02020404030301010803" pitchFamily="18" charset="0"/>
                <a:ea typeface="ヒラギノ角ゴ Pro W3" pitchFamily="1" charset="-128"/>
              </a:rPr>
              <a:t> cell type</a:t>
            </a:r>
          </a:p>
          <a:p>
            <a:pPr eaLnBrk="1" hangingPunct="1">
              <a:spcBef>
                <a:spcPct val="20000"/>
              </a:spcBef>
            </a:pPr>
            <a:endParaRPr lang="en-US" sz="2400" dirty="0">
              <a:latin typeface="Garamond" panose="02020404030301010803" pitchFamily="18" charset="0"/>
              <a:ea typeface="ヒラギノ角ゴ Pro W3" pitchFamily="1" charset="-128"/>
            </a:endParaRPr>
          </a:p>
          <a:p>
            <a:pPr eaLnBrk="1" hangingPunct="1">
              <a:spcBef>
                <a:spcPct val="20000"/>
              </a:spcBef>
            </a:pPr>
            <a:endParaRPr lang="en-US" sz="2400" dirty="0">
              <a:latin typeface="Garamond" panose="02020404030301010803" pitchFamily="18" charset="0"/>
              <a:ea typeface="ヒラギノ角ゴ Pro W3" pitchFamily="1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7900" y="3357563"/>
            <a:ext cx="3744913" cy="6143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1600" b="0" dirty="0">
              <a:solidFill>
                <a:srgbClr val="006E7E"/>
              </a:solidFill>
              <a:latin typeface="Garamond" pitchFamily="18" charset="0"/>
            </a:endParaRPr>
          </a:p>
          <a:p>
            <a:pPr>
              <a:spcBef>
                <a:spcPct val="0"/>
              </a:spcBef>
              <a:defRPr/>
            </a:pPr>
            <a:endParaRPr lang="en-AU" sz="1800" b="0" dirty="0">
              <a:latin typeface="Arial" charset="0"/>
            </a:endParaRPr>
          </a:p>
        </p:txBody>
      </p:sp>
      <p:sp>
        <p:nvSpPr>
          <p:cNvPr id="8200" name="Text Box 2"/>
          <p:cNvSpPr txBox="1">
            <a:spLocks noChangeArrowheads="1"/>
          </p:cNvSpPr>
          <p:nvPr/>
        </p:nvSpPr>
        <p:spPr bwMode="auto">
          <a:xfrm>
            <a:off x="1689894" y="260350"/>
            <a:ext cx="53292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ts val="4400"/>
              </a:lnSpc>
              <a:spcBef>
                <a:spcPct val="0"/>
              </a:spcBef>
            </a:pPr>
            <a:r>
              <a:rPr lang="en-US" sz="3600" dirty="0" smtClean="0">
                <a:latin typeface="Garamond" panose="02020404030301010803" pitchFamily="18" charset="0"/>
                <a:ea typeface="ヒラギノ角ゴ Pro W3" pitchFamily="1" charset="-128"/>
              </a:rPr>
              <a:t>What are </a:t>
            </a:r>
            <a:r>
              <a:rPr lang="en-US" sz="3600" dirty="0">
                <a:latin typeface="Garamond" panose="02020404030301010803" pitchFamily="18" charset="0"/>
                <a:ea typeface="ヒラギノ角ゴ Pro W3" pitchFamily="1" charset="-128"/>
              </a:rPr>
              <a:t>stem </a:t>
            </a:r>
            <a:r>
              <a:rPr lang="en-US" sz="3600" dirty="0" smtClean="0">
                <a:latin typeface="Garamond" panose="02020404030301010803" pitchFamily="18" charset="0"/>
                <a:ea typeface="ヒラギノ角ゴ Pro W3" pitchFamily="1" charset="-128"/>
              </a:rPr>
              <a:t>cells ?</a:t>
            </a:r>
            <a:endParaRPr lang="en-US" sz="3600" dirty="0">
              <a:latin typeface="Garamond" panose="02020404030301010803" pitchFamily="18" charset="0"/>
              <a:ea typeface="ヒラギノ角ゴ Pro W3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7731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Hematopoietic stem cells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c-kit+</a:t>
            </a:r>
          </a:p>
          <a:p>
            <a:r>
              <a:rPr lang="it-IT" dirty="0" smtClean="0"/>
              <a:t>Sca-1+ </a:t>
            </a:r>
          </a:p>
          <a:p>
            <a:r>
              <a:rPr lang="it-IT" dirty="0" smtClean="0"/>
              <a:t>CD34lo</a:t>
            </a:r>
            <a:endParaRPr lang="it-IT" dirty="0"/>
          </a:p>
          <a:p>
            <a:r>
              <a:rPr lang="it-IT" dirty="0" smtClean="0"/>
              <a:t>CD </a:t>
            </a:r>
            <a:r>
              <a:rPr lang="it-IT" dirty="0"/>
              <a:t>38hi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572991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Mesenchymal </a:t>
            </a:r>
            <a:r>
              <a:rPr lang="en-IN" dirty="0" smtClean="0"/>
              <a:t>stem cells </a:t>
            </a:r>
            <a:r>
              <a:rPr lang="pt-BR" dirty="0" smtClean="0"/>
              <a:t>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 smtClean="0"/>
              <a:t>Prototypically  </a:t>
            </a:r>
            <a:r>
              <a:rPr lang="en-IN" dirty="0"/>
              <a:t>found in the bone marrow</a:t>
            </a:r>
            <a:r>
              <a:rPr lang="en-IN" dirty="0" smtClean="0"/>
              <a:t>,</a:t>
            </a:r>
          </a:p>
          <a:p>
            <a:r>
              <a:rPr lang="en-IN" dirty="0" smtClean="0"/>
              <a:t>Differentiate  into, </a:t>
            </a:r>
            <a:r>
              <a:rPr lang="en-IN" dirty="0"/>
              <a:t>chondrocytes and </a:t>
            </a:r>
            <a:r>
              <a:rPr lang="en-IN" dirty="0" smtClean="0"/>
              <a:t>adipocytes </a:t>
            </a:r>
            <a:r>
              <a:rPr lang="en-IN" dirty="0" err="1" smtClean="0"/>
              <a:t>etc</a:t>
            </a:r>
            <a:endParaRPr lang="en-IN" dirty="0"/>
          </a:p>
          <a:p>
            <a:r>
              <a:rPr lang="en-IN" dirty="0" smtClean="0"/>
              <a:t>Co-culture with </a:t>
            </a:r>
            <a:r>
              <a:rPr lang="en-IN" dirty="0" err="1" smtClean="0"/>
              <a:t>cardiomyocytes</a:t>
            </a:r>
            <a:r>
              <a:rPr lang="en-IN" dirty="0" smtClean="0"/>
              <a:t> </a:t>
            </a:r>
            <a:r>
              <a:rPr lang="en-IN" dirty="0"/>
              <a:t>or exposure to </a:t>
            </a:r>
            <a:r>
              <a:rPr lang="en-IN" dirty="0" smtClean="0"/>
              <a:t>5-azacytidine, differentiate </a:t>
            </a:r>
            <a:r>
              <a:rPr lang="en-IN" dirty="0"/>
              <a:t>into </a:t>
            </a:r>
            <a:r>
              <a:rPr lang="en-IN" dirty="0" err="1"/>
              <a:t>cardiomyocyctes</a:t>
            </a:r>
            <a:r>
              <a:rPr lang="en-IN" dirty="0"/>
              <a:t> </a:t>
            </a:r>
            <a:r>
              <a:rPr lang="en-IN" dirty="0" smtClean="0"/>
              <a:t>in vitro</a:t>
            </a:r>
            <a:r>
              <a:rPr lang="en-IN" dirty="0"/>
              <a:t>. </a:t>
            </a:r>
            <a:endParaRPr lang="en-IN" dirty="0" smtClean="0"/>
          </a:p>
          <a:p>
            <a:r>
              <a:rPr lang="en-IN" dirty="0" smtClean="0"/>
              <a:t>Differentiate  </a:t>
            </a:r>
            <a:r>
              <a:rPr lang="en-IN" dirty="0" smtClean="0"/>
              <a:t>into endothelial </a:t>
            </a:r>
            <a:r>
              <a:rPr lang="en-IN" dirty="0"/>
              <a:t>cells when cultured with </a:t>
            </a:r>
            <a:r>
              <a:rPr lang="en-IN" dirty="0" smtClean="0"/>
              <a:t>vascular endothelial </a:t>
            </a:r>
            <a:r>
              <a:rPr lang="en-IN" dirty="0"/>
              <a:t>growth </a:t>
            </a:r>
            <a:r>
              <a:rPr lang="en-IN" dirty="0" smtClean="0"/>
              <a:t>factors</a:t>
            </a:r>
          </a:p>
          <a:p>
            <a:endParaRPr lang="en-IN" dirty="0"/>
          </a:p>
          <a:p>
            <a:r>
              <a:rPr lang="en-IN" sz="1400" dirty="0" err="1"/>
              <a:t>Davani</a:t>
            </a:r>
            <a:r>
              <a:rPr lang="en-IN" sz="1400" dirty="0"/>
              <a:t> S, </a:t>
            </a:r>
            <a:r>
              <a:rPr lang="en-IN" sz="1400" dirty="0" err="1"/>
              <a:t>Marandin</a:t>
            </a:r>
            <a:r>
              <a:rPr lang="en-IN" sz="1400" dirty="0"/>
              <a:t> A, Mersin N, et al. </a:t>
            </a:r>
            <a:r>
              <a:rPr lang="en-IN" sz="1400" dirty="0" err="1" smtClean="0"/>
              <a:t>Mesenchymal</a:t>
            </a:r>
            <a:r>
              <a:rPr lang="en-IN" sz="1400" dirty="0" smtClean="0"/>
              <a:t> progenitor </a:t>
            </a:r>
            <a:r>
              <a:rPr lang="en-IN" sz="1400" dirty="0"/>
              <a:t>cells differentiate into an endothelial </a:t>
            </a:r>
            <a:r>
              <a:rPr lang="en-IN" sz="1400" dirty="0" smtClean="0"/>
              <a:t>phenotype, enhance </a:t>
            </a:r>
            <a:r>
              <a:rPr lang="en-IN" sz="1400" dirty="0"/>
              <a:t>vascular density, and improve heart function in </a:t>
            </a:r>
            <a:r>
              <a:rPr lang="en-IN" sz="1400" dirty="0" smtClean="0"/>
              <a:t>a rat </a:t>
            </a:r>
            <a:r>
              <a:rPr lang="en-IN" sz="1400" dirty="0"/>
              <a:t>cellular </a:t>
            </a:r>
            <a:r>
              <a:rPr lang="en-IN" sz="1400" dirty="0" err="1"/>
              <a:t>cardiomyoplasty</a:t>
            </a:r>
            <a:r>
              <a:rPr lang="en-IN" sz="1400" dirty="0"/>
              <a:t> model. Circulation 2003; </a:t>
            </a:r>
            <a:r>
              <a:rPr lang="en-IN" sz="1400" dirty="0" smtClean="0"/>
              <a:t>108: 253-8</a:t>
            </a:r>
            <a:r>
              <a:rPr lang="en-IN" sz="1400" dirty="0"/>
              <a:t>.</a:t>
            </a:r>
          </a:p>
          <a:p>
            <a:endParaRPr lang="en-IN" dirty="0" smtClean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6306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i="1" dirty="0" err="1"/>
              <a:t>Mesenchymal</a:t>
            </a:r>
            <a:r>
              <a:rPr lang="en-IN" b="1" i="1" dirty="0"/>
              <a:t> Stem </a:t>
            </a:r>
            <a:r>
              <a:rPr lang="en-IN" b="1" i="1" dirty="0" smtClean="0"/>
              <a:t>Cells 	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Able to </a:t>
            </a:r>
            <a:r>
              <a:rPr lang="en-IN" dirty="0"/>
              <a:t>evade immune responses </a:t>
            </a:r>
            <a:endParaRPr lang="en-IN" dirty="0" smtClean="0"/>
          </a:p>
          <a:p>
            <a:r>
              <a:rPr lang="en-IN" dirty="0" smtClean="0"/>
              <a:t>Innate  </a:t>
            </a:r>
            <a:r>
              <a:rPr lang="en-IN" dirty="0"/>
              <a:t>ability </a:t>
            </a:r>
            <a:r>
              <a:rPr lang="en-IN" dirty="0" smtClean="0"/>
              <a:t>to overcome </a:t>
            </a:r>
            <a:r>
              <a:rPr lang="en-IN" dirty="0"/>
              <a:t>the rejection. </a:t>
            </a:r>
            <a:endParaRPr lang="en-IN" dirty="0" smtClean="0"/>
          </a:p>
          <a:p>
            <a:r>
              <a:rPr lang="en-IN" dirty="0" smtClean="0"/>
              <a:t>Possibility  </a:t>
            </a:r>
            <a:r>
              <a:rPr lang="en-IN" dirty="0"/>
              <a:t>of </a:t>
            </a:r>
            <a:r>
              <a:rPr lang="en-IN" dirty="0" err="1" smtClean="0"/>
              <a:t>nonautologous</a:t>
            </a:r>
            <a:r>
              <a:rPr lang="en-IN" dirty="0" smtClean="0"/>
              <a:t> transplantation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6022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i="1" dirty="0" smtClean="0"/>
              <a:t>Adipose tissue </a:t>
            </a:r>
            <a:r>
              <a:rPr lang="en-IN" b="1" i="1" dirty="0" err="1" smtClean="0"/>
              <a:t>Mesenchymal</a:t>
            </a:r>
            <a:r>
              <a:rPr lang="en-IN" b="1" i="1" dirty="0" smtClean="0"/>
              <a:t> S C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 smtClean="0"/>
          </a:p>
          <a:p>
            <a:r>
              <a:rPr lang="en-IN" dirty="0" smtClean="0"/>
              <a:t>Isolation of </a:t>
            </a:r>
            <a:r>
              <a:rPr lang="en-IN" dirty="0"/>
              <a:t>adequate numbers of cells </a:t>
            </a:r>
            <a:r>
              <a:rPr lang="en-IN" dirty="0" smtClean="0"/>
              <a:t>without requiring </a:t>
            </a:r>
            <a:r>
              <a:rPr lang="en-IN" dirty="0"/>
              <a:t>expansion</a:t>
            </a:r>
            <a:r>
              <a:rPr lang="en-IN" dirty="0" smtClean="0"/>
              <a:t>.</a:t>
            </a:r>
          </a:p>
          <a:p>
            <a:endParaRPr lang="en-IN" dirty="0"/>
          </a:p>
          <a:p>
            <a:endParaRPr lang="en-IN" dirty="0" smtClean="0"/>
          </a:p>
          <a:p>
            <a:endParaRPr lang="en-IN" dirty="0"/>
          </a:p>
          <a:p>
            <a:pPr lvl="0"/>
            <a:r>
              <a:rPr lang="en-IN" sz="1600" dirty="0" err="1">
                <a:solidFill>
                  <a:prstClr val="black"/>
                </a:solidFill>
              </a:rPr>
              <a:t>Mazo</a:t>
            </a:r>
            <a:r>
              <a:rPr lang="en-IN" sz="1600" dirty="0">
                <a:solidFill>
                  <a:prstClr val="black"/>
                </a:solidFill>
              </a:rPr>
              <a:t> M, </a:t>
            </a:r>
            <a:r>
              <a:rPr lang="en-IN" sz="1600" dirty="0" err="1">
                <a:solidFill>
                  <a:prstClr val="black"/>
                </a:solidFill>
              </a:rPr>
              <a:t>Gavira</a:t>
            </a:r>
            <a:r>
              <a:rPr lang="en-IN" sz="1600" dirty="0">
                <a:solidFill>
                  <a:prstClr val="black"/>
                </a:solidFill>
              </a:rPr>
              <a:t> JJ, </a:t>
            </a:r>
            <a:r>
              <a:rPr lang="en-IN" sz="1600" dirty="0" err="1">
                <a:solidFill>
                  <a:prstClr val="black"/>
                </a:solidFill>
              </a:rPr>
              <a:t>Pelacho</a:t>
            </a:r>
            <a:r>
              <a:rPr lang="en-IN" sz="1600" dirty="0">
                <a:solidFill>
                  <a:prstClr val="black"/>
                </a:solidFill>
              </a:rPr>
              <a:t> B, Prosper F: Adipose-derived stem cells for myocardial infarction. </a:t>
            </a:r>
            <a:r>
              <a:rPr lang="pt-BR" sz="1600" dirty="0">
                <a:solidFill>
                  <a:prstClr val="black"/>
                </a:solidFill>
              </a:rPr>
              <a:t>J Cardiovasc Transl Res 4:145, 2011.</a:t>
            </a:r>
            <a:endParaRPr lang="en-IN" sz="1600" dirty="0">
              <a:solidFill>
                <a:prstClr val="black"/>
              </a:solidFill>
            </a:endParaRPr>
          </a:p>
          <a:p>
            <a:endParaRPr lang="en-IN" dirty="0" smtClean="0"/>
          </a:p>
          <a:p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330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Second-Generation Cell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 err="1" smtClean="0"/>
              <a:t>Multipotent</a:t>
            </a:r>
            <a:r>
              <a:rPr lang="en-IN" dirty="0" smtClean="0"/>
              <a:t>  </a:t>
            </a:r>
            <a:r>
              <a:rPr lang="en-IN" dirty="0"/>
              <a:t>adult precursor cells (</a:t>
            </a:r>
            <a:r>
              <a:rPr lang="en-IN" dirty="0" smtClean="0"/>
              <a:t>MAPCs)</a:t>
            </a:r>
          </a:p>
          <a:p>
            <a:pPr lvl="1"/>
            <a:r>
              <a:rPr lang="en-IN" dirty="0" smtClean="0"/>
              <a:t>Dermis </a:t>
            </a:r>
          </a:p>
          <a:p>
            <a:r>
              <a:rPr lang="en-IN" dirty="0" err="1" smtClean="0"/>
              <a:t>Cardiopoietic</a:t>
            </a:r>
            <a:r>
              <a:rPr lang="en-IN" dirty="0" smtClean="0"/>
              <a:t>  MSCs</a:t>
            </a:r>
          </a:p>
          <a:p>
            <a:pPr lvl="1"/>
            <a:r>
              <a:rPr lang="en-IN" dirty="0" smtClean="0"/>
              <a:t>MSC cultured </a:t>
            </a:r>
            <a:r>
              <a:rPr lang="en-IN" dirty="0"/>
              <a:t>with a cocktail of </a:t>
            </a:r>
            <a:r>
              <a:rPr lang="en-IN" dirty="0" err="1"/>
              <a:t>cardiopoietic</a:t>
            </a:r>
            <a:r>
              <a:rPr lang="en-IN" dirty="0"/>
              <a:t> cytokines </a:t>
            </a:r>
            <a:endParaRPr lang="en-IN" dirty="0" smtClean="0"/>
          </a:p>
          <a:p>
            <a:r>
              <a:rPr lang="en-IN" dirty="0" smtClean="0"/>
              <a:t>More  </a:t>
            </a:r>
            <a:r>
              <a:rPr lang="en-IN" dirty="0"/>
              <a:t>primitive</a:t>
            </a:r>
          </a:p>
          <a:p>
            <a:r>
              <a:rPr lang="en-IN" dirty="0" smtClean="0"/>
              <a:t>Greater  differentiation capacity</a:t>
            </a:r>
            <a:r>
              <a:rPr lang="en-IN" dirty="0"/>
              <a:t>, </a:t>
            </a:r>
            <a:endParaRPr lang="en-IN" dirty="0" smtClean="0"/>
          </a:p>
        </p:txBody>
      </p:sp>
    </p:spTree>
    <p:extLst>
      <p:ext uri="{BB962C8B-B14F-4D97-AF65-F5344CB8AC3E}">
        <p14:creationId xmlns:p14="http://schemas.microsoft.com/office/powerpoint/2010/main" val="153869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Endothelial </a:t>
            </a:r>
            <a:r>
              <a:rPr lang="en-IN" dirty="0"/>
              <a:t>progenitor </a:t>
            </a:r>
            <a:r>
              <a:rPr lang="en-IN" dirty="0" smtClean="0"/>
              <a:t>cell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IN" dirty="0" smtClean="0"/>
              <a:t>Functional  </a:t>
            </a:r>
            <a:r>
              <a:rPr lang="en-IN" dirty="0"/>
              <a:t>precursors </a:t>
            </a:r>
            <a:r>
              <a:rPr lang="en-IN" dirty="0" smtClean="0"/>
              <a:t>of endothelial </a:t>
            </a:r>
            <a:r>
              <a:rPr lang="en-IN" dirty="0"/>
              <a:t>cells. </a:t>
            </a:r>
            <a:endParaRPr lang="en-IN" dirty="0" smtClean="0"/>
          </a:p>
          <a:p>
            <a:r>
              <a:rPr lang="en-IN" dirty="0" smtClean="0"/>
              <a:t>CD34+, </a:t>
            </a:r>
          </a:p>
          <a:p>
            <a:r>
              <a:rPr lang="en-IN" dirty="0" smtClean="0"/>
              <a:t>AC </a:t>
            </a:r>
            <a:r>
              <a:rPr lang="en-IN" dirty="0"/>
              <a:t>133+, </a:t>
            </a:r>
            <a:endParaRPr lang="en-IN" dirty="0" smtClean="0"/>
          </a:p>
          <a:p>
            <a:r>
              <a:rPr lang="en-IN" dirty="0" smtClean="0"/>
              <a:t>c-kit </a:t>
            </a:r>
          </a:p>
          <a:p>
            <a:r>
              <a:rPr lang="en-IN" dirty="0" smtClean="0"/>
              <a:t>VEGF2</a:t>
            </a:r>
          </a:p>
          <a:p>
            <a:r>
              <a:rPr lang="en-IN" dirty="0" smtClean="0"/>
              <a:t>Isolated from either the bone marrow  or the peripheral blood</a:t>
            </a:r>
            <a:endParaRPr lang="en-IN" dirty="0"/>
          </a:p>
          <a:p>
            <a:r>
              <a:rPr lang="en-IN" dirty="0"/>
              <a:t>EPCs </a:t>
            </a:r>
            <a:r>
              <a:rPr lang="en-IN" dirty="0" smtClean="0"/>
              <a:t>home into </a:t>
            </a:r>
            <a:r>
              <a:rPr lang="en-IN" dirty="0"/>
              <a:t>ischemic foci and contribute </a:t>
            </a:r>
            <a:r>
              <a:rPr lang="en-IN" dirty="0" smtClean="0"/>
              <a:t>Angiogenesis</a:t>
            </a:r>
          </a:p>
          <a:p>
            <a:endParaRPr lang="en-IN" dirty="0"/>
          </a:p>
          <a:p>
            <a:r>
              <a:rPr lang="en-IN" sz="1900" dirty="0"/>
              <a:t>Kawamoto A, </a:t>
            </a:r>
            <a:r>
              <a:rPr lang="en-IN" sz="1900" dirty="0" err="1"/>
              <a:t>Gwon</a:t>
            </a:r>
            <a:r>
              <a:rPr lang="en-IN" sz="1900" dirty="0"/>
              <a:t> HC, </a:t>
            </a:r>
            <a:r>
              <a:rPr lang="en-IN" sz="1900" dirty="0" err="1"/>
              <a:t>Iwaguro</a:t>
            </a:r>
            <a:r>
              <a:rPr lang="en-IN" sz="1900" dirty="0"/>
              <a:t> H, et al. </a:t>
            </a:r>
            <a:r>
              <a:rPr lang="en-IN" sz="1900" dirty="0" smtClean="0"/>
              <a:t>Therapeutic potential </a:t>
            </a:r>
            <a:r>
              <a:rPr lang="en-IN" sz="1900" dirty="0"/>
              <a:t>of ex vivo expanded endothelial progenitor cells </a:t>
            </a:r>
            <a:r>
              <a:rPr lang="en-IN" sz="1900" dirty="0" smtClean="0"/>
              <a:t>for myocardial </a:t>
            </a:r>
            <a:r>
              <a:rPr lang="en-IN" sz="1900" dirty="0"/>
              <a:t>ischemia. Circulation 2001; 103: 634-7</a:t>
            </a:r>
            <a:r>
              <a:rPr lang="en-IN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377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Cardiac </a:t>
            </a:r>
            <a:r>
              <a:rPr lang="en-IN" dirty="0"/>
              <a:t>stem </a:t>
            </a:r>
            <a:r>
              <a:rPr lang="en-IN" dirty="0" smtClean="0"/>
              <a:t>cells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IN" dirty="0" smtClean="0"/>
              <a:t>First  </a:t>
            </a:r>
            <a:r>
              <a:rPr lang="en-IN" dirty="0"/>
              <a:t>found in 2002</a:t>
            </a:r>
            <a:endParaRPr lang="en-IN" dirty="0" smtClean="0"/>
          </a:p>
          <a:p>
            <a:r>
              <a:rPr lang="en-IN" dirty="0" err="1" smtClean="0"/>
              <a:t>Hierlihy</a:t>
            </a:r>
            <a:r>
              <a:rPr lang="en-IN" dirty="0" smtClean="0"/>
              <a:t> </a:t>
            </a:r>
            <a:r>
              <a:rPr lang="en-IN" dirty="0"/>
              <a:t>et al</a:t>
            </a:r>
            <a:r>
              <a:rPr lang="en-IN" dirty="0" smtClean="0"/>
              <a:t>..</a:t>
            </a:r>
            <a:endParaRPr lang="en-IN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" b="45789"/>
          <a:stretch/>
        </p:blipFill>
        <p:spPr>
          <a:xfrm>
            <a:off x="4514850" y="1690689"/>
            <a:ext cx="4617020" cy="341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8650" y="5665568"/>
            <a:ext cx="76009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600" dirty="0" err="1"/>
              <a:t>Hierlihy</a:t>
            </a:r>
            <a:r>
              <a:rPr lang="en-IN" sz="1600" dirty="0"/>
              <a:t> AM, Seale P, Lobe CG, </a:t>
            </a:r>
            <a:r>
              <a:rPr lang="en-IN" sz="1600" dirty="0" err="1"/>
              <a:t>Rudnicki</a:t>
            </a:r>
            <a:r>
              <a:rPr lang="en-IN" sz="1600" dirty="0"/>
              <a:t> MA, </a:t>
            </a:r>
            <a:r>
              <a:rPr lang="en-IN" sz="1600" dirty="0" err="1" smtClean="0"/>
              <a:t>Megeney</a:t>
            </a:r>
            <a:r>
              <a:rPr lang="en-IN" sz="1600" dirty="0" smtClean="0"/>
              <a:t> </a:t>
            </a:r>
            <a:r>
              <a:rPr lang="en-IN" sz="1600" dirty="0" err="1" smtClean="0"/>
              <a:t>LA.The</a:t>
            </a:r>
            <a:r>
              <a:rPr lang="en-IN" sz="1600" dirty="0" smtClean="0"/>
              <a:t> </a:t>
            </a:r>
            <a:r>
              <a:rPr lang="en-IN" sz="1600" dirty="0"/>
              <a:t>post-natal heart contains a myocardial stem </a:t>
            </a:r>
            <a:r>
              <a:rPr lang="en-IN" sz="1600" dirty="0" smtClean="0"/>
              <a:t>cell </a:t>
            </a:r>
            <a:r>
              <a:rPr lang="fr-FR" sz="1600" dirty="0" smtClean="0"/>
              <a:t>population</a:t>
            </a:r>
            <a:r>
              <a:rPr lang="fr-FR" sz="1600" dirty="0"/>
              <a:t>. FEBS </a:t>
            </a:r>
            <a:r>
              <a:rPr lang="fr-FR" sz="1600" dirty="0" err="1"/>
              <a:t>Lett</a:t>
            </a:r>
            <a:r>
              <a:rPr lang="fr-FR" sz="1600" dirty="0"/>
              <a:t> 2002; 530: 239-43.</a:t>
            </a:r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42089172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Cardiac stem cells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N" dirty="0" smtClean="0"/>
              <a:t>Bears  </a:t>
            </a:r>
            <a:r>
              <a:rPr lang="en-IN" dirty="0"/>
              <a:t>the c-kit </a:t>
            </a:r>
            <a:r>
              <a:rPr lang="en-IN" dirty="0" smtClean="0"/>
              <a:t>receptor</a:t>
            </a:r>
          </a:p>
          <a:p>
            <a:r>
              <a:rPr lang="en-IN" dirty="0" smtClean="0"/>
              <a:t>Atrial  appendage</a:t>
            </a:r>
          </a:p>
          <a:p>
            <a:r>
              <a:rPr lang="en-IN" dirty="0" err="1" smtClean="0"/>
              <a:t>Endomyocardial</a:t>
            </a:r>
            <a:r>
              <a:rPr lang="en-IN" dirty="0" smtClean="0"/>
              <a:t>  </a:t>
            </a:r>
            <a:r>
              <a:rPr lang="en-IN" dirty="0"/>
              <a:t>biopsy </a:t>
            </a:r>
            <a:endParaRPr lang="en-IN" dirty="0" smtClean="0"/>
          </a:p>
          <a:p>
            <a:r>
              <a:rPr lang="en-IN" dirty="0" smtClean="0"/>
              <a:t>Collagenase-digested </a:t>
            </a:r>
            <a:r>
              <a:rPr lang="en-IN" dirty="0"/>
              <a:t>tissue yields </a:t>
            </a:r>
            <a:r>
              <a:rPr lang="en-IN" dirty="0" smtClean="0"/>
              <a:t>c-Kit cells </a:t>
            </a:r>
          </a:p>
          <a:p>
            <a:r>
              <a:rPr lang="en-IN" dirty="0" smtClean="0"/>
              <a:t>Purified  </a:t>
            </a:r>
            <a:r>
              <a:rPr lang="en-IN" dirty="0"/>
              <a:t>by antigenic </a:t>
            </a:r>
            <a:r>
              <a:rPr lang="en-IN" dirty="0" smtClean="0"/>
              <a:t>panning</a:t>
            </a:r>
          </a:p>
          <a:p>
            <a:r>
              <a:rPr lang="en-IN" dirty="0" smtClean="0"/>
              <a:t>expanded in culture </a:t>
            </a:r>
          </a:p>
          <a:p>
            <a:r>
              <a:rPr lang="en-IN" dirty="0"/>
              <a:t>Regenerate  </a:t>
            </a:r>
          </a:p>
          <a:p>
            <a:pPr lvl="1"/>
            <a:r>
              <a:rPr lang="en-IN" dirty="0"/>
              <a:t>Contractile  </a:t>
            </a:r>
            <a:r>
              <a:rPr lang="en-IN" dirty="0" err="1"/>
              <a:t>myocytes</a:t>
            </a:r>
            <a:r>
              <a:rPr lang="en-IN" dirty="0"/>
              <a:t> </a:t>
            </a:r>
          </a:p>
          <a:p>
            <a:pPr lvl="1"/>
            <a:r>
              <a:rPr lang="en-IN" dirty="0"/>
              <a:t>Vascular  cells</a:t>
            </a:r>
          </a:p>
          <a:p>
            <a:endParaRPr lang="it-IT" sz="1800" dirty="0" smtClean="0"/>
          </a:p>
          <a:p>
            <a:endParaRPr lang="it-IT" sz="1800" dirty="0"/>
          </a:p>
          <a:p>
            <a:r>
              <a:rPr lang="it-IT" sz="1800" dirty="0" smtClean="0"/>
              <a:t>Beltrami </a:t>
            </a:r>
            <a:r>
              <a:rPr lang="it-IT" sz="1800" dirty="0"/>
              <a:t>AP, Barlucchi L, Torella D, et al. Adult cardiac </a:t>
            </a:r>
            <a:r>
              <a:rPr lang="it-IT" sz="1800" dirty="0" smtClean="0"/>
              <a:t>stem </a:t>
            </a:r>
            <a:r>
              <a:rPr lang="en-IN" sz="1800" dirty="0" smtClean="0"/>
              <a:t>cells </a:t>
            </a:r>
            <a:r>
              <a:rPr lang="en-IN" sz="1800" dirty="0"/>
              <a:t>are </a:t>
            </a:r>
            <a:r>
              <a:rPr lang="en-IN" sz="1800" dirty="0" err="1"/>
              <a:t>multipotent</a:t>
            </a:r>
            <a:r>
              <a:rPr lang="en-IN" sz="1800" dirty="0"/>
              <a:t> and support myocardial </a:t>
            </a:r>
            <a:r>
              <a:rPr lang="en-IN" sz="1800" dirty="0" smtClean="0"/>
              <a:t>regeneration. Cell </a:t>
            </a:r>
            <a:r>
              <a:rPr lang="en-IN" sz="1800" dirty="0"/>
              <a:t>2003 ; 114: 763-76.</a:t>
            </a:r>
          </a:p>
        </p:txBody>
      </p:sp>
    </p:spTree>
    <p:extLst>
      <p:ext uri="{BB962C8B-B14F-4D97-AF65-F5344CB8AC3E}">
        <p14:creationId xmlns:p14="http://schemas.microsoft.com/office/powerpoint/2010/main" val="1818126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Combination of stem cell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Human  </a:t>
            </a:r>
            <a:r>
              <a:rPr lang="en-IN" dirty="0"/>
              <a:t>cardiac c-kit cells had greater efficacy </a:t>
            </a:r>
            <a:r>
              <a:rPr lang="en-IN" dirty="0" smtClean="0"/>
              <a:t>when mixed </a:t>
            </a:r>
            <a:r>
              <a:rPr lang="en-IN" dirty="0"/>
              <a:t>with MSCs in reducing infarct </a:t>
            </a:r>
            <a:r>
              <a:rPr lang="en-IN" dirty="0" smtClean="0"/>
              <a:t>size</a:t>
            </a:r>
          </a:p>
          <a:p>
            <a:endParaRPr lang="en-IN" dirty="0"/>
          </a:p>
          <a:p>
            <a:r>
              <a:rPr lang="en-IN" sz="1600" dirty="0" err="1"/>
              <a:t>Hatzistergos</a:t>
            </a:r>
            <a:r>
              <a:rPr lang="en-IN" sz="1600" dirty="0"/>
              <a:t> KE, </a:t>
            </a:r>
            <a:r>
              <a:rPr lang="en-IN" sz="1600" dirty="0" err="1"/>
              <a:t>Quevedo</a:t>
            </a:r>
            <a:r>
              <a:rPr lang="en-IN" sz="1600" dirty="0"/>
              <a:t> H, </a:t>
            </a:r>
            <a:r>
              <a:rPr lang="en-IN" sz="1600" dirty="0" err="1"/>
              <a:t>Oskouei</a:t>
            </a:r>
            <a:r>
              <a:rPr lang="en-IN" sz="1600" dirty="0"/>
              <a:t> BN, et al: Bone marrow </a:t>
            </a:r>
            <a:r>
              <a:rPr lang="en-IN" sz="1600" dirty="0" err="1"/>
              <a:t>mesenchymal</a:t>
            </a:r>
            <a:r>
              <a:rPr lang="en-IN" sz="1600" dirty="0"/>
              <a:t> stem cells </a:t>
            </a:r>
            <a:r>
              <a:rPr lang="en-IN" sz="1600" dirty="0" smtClean="0"/>
              <a:t>stimulate cardiac </a:t>
            </a:r>
            <a:r>
              <a:rPr lang="en-IN" sz="1600" dirty="0"/>
              <a:t>stem cell proliferation and differentiation. </a:t>
            </a:r>
            <a:r>
              <a:rPr lang="en-IN" sz="1600" dirty="0" err="1"/>
              <a:t>Circ</a:t>
            </a:r>
            <a:r>
              <a:rPr lang="en-IN" sz="1600" dirty="0"/>
              <a:t> Res 107:913, 2010.</a:t>
            </a:r>
          </a:p>
        </p:txBody>
      </p:sp>
    </p:spTree>
    <p:extLst>
      <p:ext uri="{BB962C8B-B14F-4D97-AF65-F5344CB8AC3E}">
        <p14:creationId xmlns:p14="http://schemas.microsoft.com/office/powerpoint/2010/main" val="36737064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Types of research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Basic  </a:t>
            </a:r>
          </a:p>
          <a:p>
            <a:pPr lvl="1"/>
            <a:r>
              <a:rPr lang="en-IN" dirty="0" smtClean="0"/>
              <a:t>Biologic</a:t>
            </a:r>
          </a:p>
          <a:p>
            <a:pPr lvl="1"/>
            <a:r>
              <a:rPr lang="en-IN" dirty="0" smtClean="0"/>
              <a:t>Animal </a:t>
            </a:r>
            <a:endParaRPr lang="en-IN" dirty="0"/>
          </a:p>
          <a:p>
            <a:r>
              <a:rPr lang="en-IN" dirty="0" smtClean="0"/>
              <a:t>Translational research</a:t>
            </a:r>
          </a:p>
          <a:p>
            <a:pPr lvl="1"/>
            <a:r>
              <a:rPr lang="en-IN" dirty="0" smtClean="0"/>
              <a:t>Clinical trail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57072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934" t="19336" r="14273" b="3124"/>
          <a:stretch/>
        </p:blipFill>
        <p:spPr>
          <a:xfrm>
            <a:off x="141628" y="559558"/>
            <a:ext cx="8860744" cy="601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9786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SKELETAL MYOBLAST</a:t>
            </a:r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369386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976312"/>
            <a:ext cx="9010650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739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b="1" dirty="0" smtClean="0"/>
              <a:t>MYOHEART™ (</a:t>
            </a:r>
            <a:r>
              <a:rPr lang="en-IN" b="1" dirty="0" err="1" smtClean="0"/>
              <a:t>Myogenesis</a:t>
            </a:r>
            <a:r>
              <a:rPr lang="en-IN" b="1" dirty="0" smtClean="0"/>
              <a:t> Heart Efficiency and Regeneration Trial)</a:t>
            </a:r>
            <a:br>
              <a:rPr lang="en-IN" b="1" dirty="0" smtClean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/>
              <a:t>A Phase </a:t>
            </a:r>
            <a:r>
              <a:rPr lang="en-IN" dirty="0" smtClean="0"/>
              <a:t>I</a:t>
            </a:r>
          </a:p>
          <a:p>
            <a:r>
              <a:rPr lang="en-IN" dirty="0" smtClean="0"/>
              <a:t>Open-Label</a:t>
            </a:r>
          </a:p>
          <a:p>
            <a:r>
              <a:rPr lang="en-IN" dirty="0" smtClean="0"/>
              <a:t>Non-Randomized</a:t>
            </a:r>
          </a:p>
          <a:p>
            <a:r>
              <a:rPr lang="en-IN" dirty="0" smtClean="0"/>
              <a:t>Dose </a:t>
            </a:r>
            <a:r>
              <a:rPr lang="en-IN" dirty="0" err="1" smtClean="0"/>
              <a:t>EscalatioN</a:t>
            </a:r>
            <a:r>
              <a:rPr lang="en-IN" dirty="0" smtClean="0"/>
              <a:t> </a:t>
            </a:r>
          </a:p>
          <a:p>
            <a:r>
              <a:rPr lang="en-IN" dirty="0" smtClean="0"/>
              <a:t>Multi </a:t>
            </a:r>
            <a:r>
              <a:rPr lang="en-IN" dirty="0" err="1"/>
              <a:t>Center</a:t>
            </a:r>
            <a:r>
              <a:rPr lang="en-IN" dirty="0"/>
              <a:t> </a:t>
            </a:r>
            <a:endParaRPr lang="en-IN" dirty="0" smtClean="0"/>
          </a:p>
          <a:p>
            <a:r>
              <a:rPr lang="en-IN" dirty="0" smtClean="0"/>
              <a:t>Autologous </a:t>
            </a:r>
            <a:r>
              <a:rPr lang="en-IN" dirty="0"/>
              <a:t>Skeletal Myoblast </a:t>
            </a:r>
            <a:endParaRPr lang="en-IN" dirty="0" smtClean="0"/>
          </a:p>
          <a:p>
            <a:r>
              <a:rPr lang="en-IN" dirty="0" smtClean="0"/>
              <a:t>Congestive </a:t>
            </a:r>
            <a:r>
              <a:rPr lang="en-IN" dirty="0"/>
              <a:t>Heart Failure Patients </a:t>
            </a:r>
            <a:endParaRPr lang="en-IN" dirty="0" smtClean="0"/>
          </a:p>
          <a:p>
            <a:r>
              <a:rPr lang="en-IN" dirty="0" smtClean="0"/>
              <a:t>Post </a:t>
            </a:r>
            <a:r>
              <a:rPr lang="en-IN" dirty="0"/>
              <a:t>Myocardial Infarction(s) </a:t>
            </a:r>
            <a:endParaRPr lang="en-IN" dirty="0" smtClean="0"/>
          </a:p>
          <a:p>
            <a:r>
              <a:rPr lang="en-IN" dirty="0" smtClean="0"/>
              <a:t>With </a:t>
            </a:r>
            <a:r>
              <a:rPr lang="en-IN" dirty="0"/>
              <a:t>Previous Placement of ICD</a:t>
            </a:r>
          </a:p>
        </p:txBody>
      </p:sp>
    </p:spTree>
    <p:extLst>
      <p:ext uri="{BB962C8B-B14F-4D97-AF65-F5344CB8AC3E}">
        <p14:creationId xmlns:p14="http://schemas.microsoft.com/office/powerpoint/2010/main" val="29761980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MARVEL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IN" dirty="0" smtClean="0"/>
              <a:t>Randomized</a:t>
            </a:r>
          </a:p>
          <a:p>
            <a:r>
              <a:rPr lang="en-IN" dirty="0" smtClean="0"/>
              <a:t>Placebo-controlled</a:t>
            </a:r>
          </a:p>
          <a:p>
            <a:r>
              <a:rPr lang="en-IN" dirty="0" smtClean="0"/>
              <a:t>class </a:t>
            </a:r>
            <a:r>
              <a:rPr lang="en-IN" dirty="0"/>
              <a:t>II to IV HF and ejection fraction &lt;35%. </a:t>
            </a:r>
            <a:endParaRPr lang="en-IN" dirty="0" smtClean="0"/>
          </a:p>
          <a:p>
            <a:r>
              <a:rPr lang="en-IN" dirty="0" smtClean="0"/>
              <a:t>Primary </a:t>
            </a:r>
            <a:r>
              <a:rPr lang="en-IN" dirty="0"/>
              <a:t>end points were frequency of serious adverse events (safety) </a:t>
            </a:r>
            <a:endParaRPr lang="en-IN" dirty="0" smtClean="0"/>
          </a:p>
          <a:p>
            <a:r>
              <a:rPr lang="en-IN" dirty="0" smtClean="0"/>
              <a:t>Changes </a:t>
            </a:r>
            <a:r>
              <a:rPr lang="en-IN" dirty="0"/>
              <a:t>in 6-minute walk test and Minnesota Living With HF score (efficacy</a:t>
            </a:r>
            <a:r>
              <a:rPr lang="en-IN" dirty="0" smtClean="0"/>
              <a:t>).</a:t>
            </a:r>
          </a:p>
          <a:p>
            <a:r>
              <a:rPr lang="en-IN" dirty="0" smtClean="0"/>
              <a:t>330 </a:t>
            </a:r>
            <a:r>
              <a:rPr lang="en-IN" dirty="0"/>
              <a:t>patients intended for </a:t>
            </a:r>
            <a:r>
              <a:rPr lang="en-IN" dirty="0" err="1" smtClean="0"/>
              <a:t>enrollment</a:t>
            </a:r>
            <a:endParaRPr lang="en-IN" dirty="0" smtClean="0"/>
          </a:p>
          <a:p>
            <a:r>
              <a:rPr lang="en-IN" dirty="0" smtClean="0"/>
              <a:t>23 </a:t>
            </a:r>
            <a:r>
              <a:rPr lang="en-IN" dirty="0"/>
              <a:t>were </a:t>
            </a:r>
            <a:r>
              <a:rPr lang="en-IN" dirty="0" smtClean="0"/>
              <a:t>randomized before </a:t>
            </a:r>
            <a:r>
              <a:rPr lang="en-IN" dirty="0"/>
              <a:t>stopping the study for financial reasons</a:t>
            </a:r>
            <a:r>
              <a:rPr lang="en-IN" dirty="0" smtClean="0"/>
              <a:t>.</a:t>
            </a:r>
          </a:p>
          <a:p>
            <a:r>
              <a:rPr lang="en-IN" dirty="0" smtClean="0"/>
              <a:t>Ventricular </a:t>
            </a:r>
            <a:r>
              <a:rPr lang="en-IN" dirty="0"/>
              <a:t>tachycardia responsive to </a:t>
            </a:r>
            <a:r>
              <a:rPr lang="en-IN" dirty="0" err="1"/>
              <a:t>amiodarone</a:t>
            </a:r>
            <a:r>
              <a:rPr lang="en-IN" dirty="0"/>
              <a:t> was more frequent in myoblast-treated patients: </a:t>
            </a:r>
            <a:endParaRPr lang="en-IN" dirty="0" smtClean="0"/>
          </a:p>
          <a:p>
            <a:r>
              <a:rPr lang="en-IN" dirty="0" smtClean="0"/>
              <a:t>Without  </a:t>
            </a:r>
            <a:r>
              <a:rPr lang="en-IN" dirty="0"/>
              <a:t>significant changes in Minnesota Living With HF scores.</a:t>
            </a:r>
            <a:br>
              <a:rPr lang="en-IN" dirty="0"/>
            </a:b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139814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Magic- short term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Autologous  </a:t>
            </a:r>
            <a:r>
              <a:rPr lang="en-IN" dirty="0"/>
              <a:t>skeletal myoblasts </a:t>
            </a:r>
            <a:endParaRPr lang="en-IN" dirty="0" smtClean="0"/>
          </a:p>
          <a:p>
            <a:r>
              <a:rPr lang="en-IN" dirty="0" smtClean="0"/>
              <a:t>Ischaemic  </a:t>
            </a:r>
            <a:r>
              <a:rPr lang="en-IN" dirty="0"/>
              <a:t>cardiomyopathy </a:t>
            </a:r>
            <a:endParaRPr lang="en-IN" dirty="0" smtClean="0"/>
          </a:p>
          <a:p>
            <a:r>
              <a:rPr lang="en-IN" dirty="0" smtClean="0"/>
              <a:t>CABG +LVD</a:t>
            </a:r>
          </a:p>
          <a:p>
            <a:r>
              <a:rPr lang="en-IN" dirty="0" smtClean="0"/>
              <a:t>Improved </a:t>
            </a:r>
            <a:r>
              <a:rPr lang="en-IN" dirty="0"/>
              <a:t>left ventricular (LV) remodelling</a:t>
            </a:r>
            <a:r>
              <a:rPr lang="en-IN" dirty="0" smtClean="0"/>
              <a:t>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276579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Magic- </a:t>
            </a:r>
            <a:r>
              <a:rPr lang="en-IN" dirty="0" smtClean="0"/>
              <a:t>long-term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The </a:t>
            </a:r>
            <a:r>
              <a:rPr lang="en-IN" dirty="0"/>
              <a:t>LV function did not </a:t>
            </a:r>
            <a:r>
              <a:rPr lang="en-IN" dirty="0" smtClean="0"/>
              <a:t>improve</a:t>
            </a:r>
          </a:p>
          <a:p>
            <a:r>
              <a:rPr lang="en-IN" dirty="0" smtClean="0"/>
              <a:t>Long-term </a:t>
            </a:r>
            <a:r>
              <a:rPr lang="en-IN" dirty="0"/>
              <a:t>LV volumes in the high-dosage group were reduced. </a:t>
            </a:r>
            <a:endParaRPr lang="en-IN" dirty="0" smtClean="0"/>
          </a:p>
          <a:p>
            <a:r>
              <a:rPr lang="en-IN" dirty="0" smtClean="0"/>
              <a:t>During </a:t>
            </a:r>
            <a:r>
              <a:rPr lang="en-IN" dirty="0"/>
              <a:t>the follow-up, there were also no additional </a:t>
            </a:r>
            <a:r>
              <a:rPr lang="en-IN" dirty="0" err="1"/>
              <a:t>arrhythmogenic</a:t>
            </a:r>
            <a:r>
              <a:rPr lang="en-IN" dirty="0"/>
              <a:t> incidences. </a:t>
            </a:r>
            <a:r>
              <a:rPr lang="en-IN" dirty="0" smtClean="0"/>
              <a:t>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778728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BONE MARROW</a:t>
            </a:r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632173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928687"/>
            <a:ext cx="901065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3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TOPCARE-AMI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N" dirty="0" smtClean="0"/>
              <a:t>RCT</a:t>
            </a:r>
          </a:p>
          <a:p>
            <a:r>
              <a:rPr lang="en-IN" dirty="0" smtClean="0"/>
              <a:t>AMI</a:t>
            </a:r>
          </a:p>
          <a:p>
            <a:r>
              <a:rPr lang="en-IN" dirty="0"/>
              <a:t>Intracoronary  transplantation</a:t>
            </a:r>
          </a:p>
          <a:p>
            <a:r>
              <a:rPr lang="en-IN" dirty="0" smtClean="0"/>
              <a:t>Compared  BMSCs </a:t>
            </a:r>
            <a:r>
              <a:rPr lang="en-IN" dirty="0"/>
              <a:t>and circulating progenitor </a:t>
            </a:r>
            <a:r>
              <a:rPr lang="en-IN" dirty="0" smtClean="0"/>
              <a:t>cells</a:t>
            </a:r>
            <a:endParaRPr lang="en-IN" dirty="0"/>
          </a:p>
          <a:p>
            <a:r>
              <a:rPr lang="en-IN" dirty="0" smtClean="0"/>
              <a:t>No significant </a:t>
            </a:r>
            <a:r>
              <a:rPr lang="en-IN" dirty="0"/>
              <a:t>differences between these two groups.</a:t>
            </a:r>
          </a:p>
          <a:p>
            <a:r>
              <a:rPr lang="en-IN" dirty="0"/>
              <a:t>Similar increases in left ventricular ejection </a:t>
            </a:r>
            <a:r>
              <a:rPr lang="en-IN" dirty="0" smtClean="0"/>
              <a:t>fraction</a:t>
            </a:r>
          </a:p>
          <a:p>
            <a:r>
              <a:rPr lang="en-IN" dirty="0" smtClean="0"/>
              <a:t>5 Year follow up recently published</a:t>
            </a:r>
            <a:endParaRPr lang="en-IN" dirty="0"/>
          </a:p>
          <a:p>
            <a:endParaRPr lang="en-IN" dirty="0"/>
          </a:p>
          <a:p>
            <a:r>
              <a:rPr lang="de-DE" sz="1700" dirty="0"/>
              <a:t>Schächinger V, Assmus B, Britten MB, et al. </a:t>
            </a:r>
            <a:r>
              <a:rPr lang="de-DE" sz="1700" dirty="0" smtClean="0"/>
              <a:t>Transplantation </a:t>
            </a:r>
            <a:r>
              <a:rPr lang="en-IN" sz="1700" dirty="0" smtClean="0"/>
              <a:t>of </a:t>
            </a:r>
            <a:r>
              <a:rPr lang="en-IN" sz="1700" dirty="0"/>
              <a:t>progenitor cells and regeneration enhancement </a:t>
            </a:r>
            <a:r>
              <a:rPr lang="en-IN" sz="1700" dirty="0" smtClean="0"/>
              <a:t>in acute </a:t>
            </a:r>
            <a:r>
              <a:rPr lang="en-IN" sz="1700" dirty="0"/>
              <a:t>myocardial infarction: final one-year results of </a:t>
            </a:r>
            <a:r>
              <a:rPr lang="en-IN" sz="1700" dirty="0" smtClean="0"/>
              <a:t>the TOPCARE-AMI </a:t>
            </a:r>
            <a:r>
              <a:rPr lang="en-IN" sz="1700" dirty="0"/>
              <a:t>Trial. J Am </a:t>
            </a:r>
            <a:r>
              <a:rPr lang="en-IN" sz="1700" dirty="0" err="1"/>
              <a:t>Coll</a:t>
            </a:r>
            <a:r>
              <a:rPr lang="en-IN" sz="1700" dirty="0"/>
              <a:t> </a:t>
            </a:r>
            <a:r>
              <a:rPr lang="en-IN" sz="1700" dirty="0" err="1"/>
              <a:t>Cardiol</a:t>
            </a:r>
            <a:r>
              <a:rPr lang="en-IN" sz="1700" dirty="0"/>
              <a:t> 2004; 44: 1690-9.</a:t>
            </a:r>
          </a:p>
        </p:txBody>
      </p:sp>
    </p:spTree>
    <p:extLst>
      <p:ext uri="{BB962C8B-B14F-4D97-AF65-F5344CB8AC3E}">
        <p14:creationId xmlns:p14="http://schemas.microsoft.com/office/powerpoint/2010/main" val="24911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BOOST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N" dirty="0" smtClean="0"/>
              <a:t>RCT Placebo</a:t>
            </a:r>
          </a:p>
          <a:p>
            <a:r>
              <a:rPr lang="en-IN" dirty="0" smtClean="0"/>
              <a:t>60 </a:t>
            </a:r>
            <a:r>
              <a:rPr lang="en-IN" dirty="0"/>
              <a:t>patients</a:t>
            </a:r>
          </a:p>
          <a:p>
            <a:r>
              <a:rPr lang="en-IN" dirty="0" smtClean="0"/>
              <a:t>AMI </a:t>
            </a:r>
            <a:r>
              <a:rPr lang="en-IN" dirty="0"/>
              <a:t>after coronary </a:t>
            </a:r>
            <a:r>
              <a:rPr lang="en-IN" dirty="0" smtClean="0"/>
              <a:t>angioplasty</a:t>
            </a:r>
          </a:p>
          <a:p>
            <a:r>
              <a:rPr lang="en-IN" dirty="0" smtClean="0"/>
              <a:t>Intracoronary  </a:t>
            </a:r>
            <a:r>
              <a:rPr lang="en-IN" dirty="0"/>
              <a:t>injection of BMPCs </a:t>
            </a:r>
            <a:endParaRPr lang="en-IN" dirty="0" smtClean="0"/>
          </a:p>
          <a:p>
            <a:r>
              <a:rPr lang="en-IN" dirty="0" smtClean="0"/>
              <a:t>5-7 days </a:t>
            </a:r>
            <a:r>
              <a:rPr lang="en-IN" dirty="0"/>
              <a:t>post-AMI </a:t>
            </a:r>
            <a:endParaRPr lang="en-IN" dirty="0" smtClean="0"/>
          </a:p>
          <a:p>
            <a:r>
              <a:rPr lang="en-IN" dirty="0"/>
              <a:t>S</a:t>
            </a:r>
            <a:r>
              <a:rPr lang="en-IN" dirty="0" smtClean="0"/>
              <a:t>ignificant </a:t>
            </a:r>
            <a:r>
              <a:rPr lang="en-IN" dirty="0"/>
              <a:t>improvement </a:t>
            </a:r>
            <a:r>
              <a:rPr lang="en-IN" dirty="0" smtClean="0"/>
              <a:t>of LVEF </a:t>
            </a:r>
            <a:r>
              <a:rPr lang="en-IN" dirty="0"/>
              <a:t>at 6 months follow-up</a:t>
            </a:r>
            <a:r>
              <a:rPr lang="en-IN" dirty="0" smtClean="0"/>
              <a:t>,</a:t>
            </a:r>
          </a:p>
          <a:p>
            <a:r>
              <a:rPr lang="en-IN" dirty="0" smtClean="0"/>
              <a:t>Compared with OMT</a:t>
            </a:r>
          </a:p>
          <a:p>
            <a:endParaRPr lang="en-IN" dirty="0"/>
          </a:p>
          <a:p>
            <a:r>
              <a:rPr lang="da-DK" sz="1700" dirty="0"/>
              <a:t>Wollert KC, Meyer GP, Lotz J, et al. </a:t>
            </a:r>
            <a:r>
              <a:rPr lang="da-DK" sz="1700" dirty="0" smtClean="0"/>
              <a:t>Intracoronary </a:t>
            </a:r>
            <a:r>
              <a:rPr lang="en-IN" sz="1700" dirty="0" smtClean="0"/>
              <a:t>autologous </a:t>
            </a:r>
            <a:r>
              <a:rPr lang="en-IN" sz="1700" dirty="0"/>
              <a:t>bone-marrow cell transfer after </a:t>
            </a:r>
            <a:r>
              <a:rPr lang="en-IN" sz="1700" dirty="0" smtClean="0"/>
              <a:t>myocardial infarction</a:t>
            </a:r>
            <a:r>
              <a:rPr lang="en-IN" sz="1700" dirty="0"/>
              <a:t>: the BOOST randomised controlled clinical </a:t>
            </a:r>
            <a:r>
              <a:rPr lang="en-IN" sz="1700" dirty="0" smtClean="0"/>
              <a:t>trial. Lancet </a:t>
            </a:r>
            <a:r>
              <a:rPr lang="en-IN" sz="1700" dirty="0"/>
              <a:t>2004; 364: 141-8.</a:t>
            </a:r>
          </a:p>
        </p:txBody>
      </p:sp>
    </p:spTree>
    <p:extLst>
      <p:ext uri="{BB962C8B-B14F-4D97-AF65-F5344CB8AC3E}">
        <p14:creationId xmlns:p14="http://schemas.microsoft.com/office/powerpoint/2010/main" val="1594189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b="1" dirty="0" smtClean="0"/>
              <a:t>Present uses</a:t>
            </a:r>
            <a:endParaRPr lang="en-US" dirty="0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800600" cy="4530725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en-IN" sz="2400" dirty="0" smtClean="0"/>
              <a:t>Blood malignancies</a:t>
            </a:r>
          </a:p>
          <a:p>
            <a:pPr algn="just" eaLnBrk="1" hangingPunct="1">
              <a:lnSpc>
                <a:spcPct val="90000"/>
              </a:lnSpc>
            </a:pPr>
            <a:r>
              <a:rPr lang="en-IN" sz="2400" dirty="0" smtClean="0"/>
              <a:t>Parkinsonism</a:t>
            </a:r>
          </a:p>
          <a:p>
            <a:pPr algn="just" eaLnBrk="1" hangingPunct="1">
              <a:lnSpc>
                <a:spcPct val="90000"/>
              </a:lnSpc>
            </a:pPr>
            <a:r>
              <a:rPr lang="en-IN" sz="2400" dirty="0" smtClean="0"/>
              <a:t>Thalassemia</a:t>
            </a:r>
          </a:p>
          <a:p>
            <a:pPr algn="just" eaLnBrk="1" hangingPunct="1">
              <a:lnSpc>
                <a:spcPct val="90000"/>
              </a:lnSpc>
            </a:pPr>
            <a:r>
              <a:rPr lang="en-IN" sz="2400" dirty="0" smtClean="0"/>
              <a:t>Type I DM</a:t>
            </a:r>
          </a:p>
          <a:p>
            <a:pPr algn="just" eaLnBrk="1" hangingPunct="1">
              <a:lnSpc>
                <a:spcPct val="90000"/>
              </a:lnSpc>
            </a:pPr>
            <a:r>
              <a:rPr lang="en-IN" sz="2400" dirty="0" smtClean="0"/>
              <a:t>Cardiology</a:t>
            </a:r>
          </a:p>
          <a:p>
            <a:pPr algn="just" eaLnBrk="1" hangingPunct="1">
              <a:lnSpc>
                <a:spcPct val="90000"/>
              </a:lnSpc>
            </a:pPr>
            <a:r>
              <a:rPr lang="en-IN" sz="2400" dirty="0" smtClean="0"/>
              <a:t>Osteoarthritis</a:t>
            </a:r>
          </a:p>
          <a:p>
            <a:pPr algn="just" eaLnBrk="1" hangingPunct="1">
              <a:lnSpc>
                <a:spcPct val="90000"/>
              </a:lnSpc>
            </a:pPr>
            <a:r>
              <a:rPr lang="en-IN" sz="2400" dirty="0" smtClean="0"/>
              <a:t>Spinal cord injuries</a:t>
            </a:r>
          </a:p>
          <a:p>
            <a:pPr algn="just" eaLnBrk="1" hangingPunct="1">
              <a:lnSpc>
                <a:spcPct val="90000"/>
              </a:lnSpc>
            </a:pPr>
            <a:endParaRPr lang="en-IN" sz="2400" dirty="0" smtClean="0"/>
          </a:p>
          <a:p>
            <a:pPr algn="just" eaLnBrk="1" hangingPunct="1">
              <a:lnSpc>
                <a:spcPct val="90000"/>
              </a:lnSpc>
            </a:pPr>
            <a:endParaRPr lang="en-IN" sz="2400" dirty="0" smtClean="0"/>
          </a:p>
          <a:p>
            <a:pPr algn="just" eaLnBrk="1" hangingPunct="1">
              <a:lnSpc>
                <a:spcPct val="90000"/>
              </a:lnSpc>
            </a:pPr>
            <a:endParaRPr lang="en-US" sz="2400" dirty="0" smtClean="0"/>
          </a:p>
        </p:txBody>
      </p:sp>
      <p:pic>
        <p:nvPicPr>
          <p:cNvPr id="29700" name="Picture 5" descr="Bollywood-Actress-Lisa-Ray-is-suffering-from-Mulitple-Myeloma-Canc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600200"/>
            <a:ext cx="307657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85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BOOST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The LVEF improvement was </a:t>
            </a:r>
            <a:r>
              <a:rPr lang="en-IN" dirty="0" smtClean="0"/>
              <a:t>not sustained </a:t>
            </a:r>
            <a:r>
              <a:rPr lang="en-IN" dirty="0"/>
              <a:t>at 18 </a:t>
            </a:r>
            <a:r>
              <a:rPr lang="en-IN" dirty="0" smtClean="0"/>
              <a:t>M </a:t>
            </a:r>
          </a:p>
          <a:p>
            <a:r>
              <a:rPr lang="en-IN" dirty="0" smtClean="0"/>
              <a:t>evaluated by MRI</a:t>
            </a:r>
          </a:p>
          <a:p>
            <a:r>
              <a:rPr lang="en-IN" dirty="0" smtClean="0"/>
              <a:t>There </a:t>
            </a:r>
            <a:r>
              <a:rPr lang="en-IN" dirty="0"/>
              <a:t>was no statistically </a:t>
            </a:r>
            <a:r>
              <a:rPr lang="en-IN" dirty="0" smtClean="0"/>
              <a:t>significant difference </a:t>
            </a:r>
            <a:r>
              <a:rPr lang="en-IN" dirty="0"/>
              <a:t>in the incidence of </a:t>
            </a:r>
            <a:r>
              <a:rPr lang="en-IN" dirty="0" smtClean="0"/>
              <a:t>arrhythmia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644852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STEMMI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 smtClean="0"/>
              <a:t>RCT placebo</a:t>
            </a:r>
            <a:endParaRPr lang="en-IN" dirty="0"/>
          </a:p>
          <a:p>
            <a:r>
              <a:rPr lang="en-IN" dirty="0" smtClean="0"/>
              <a:t>Efficacy  </a:t>
            </a:r>
            <a:r>
              <a:rPr lang="en-IN" dirty="0"/>
              <a:t>of subcutaneous G-CSF injections </a:t>
            </a:r>
            <a:endParaRPr lang="en-IN" dirty="0" smtClean="0"/>
          </a:p>
          <a:p>
            <a:r>
              <a:rPr lang="en-IN" dirty="0" smtClean="0"/>
              <a:t>Within 6 days of AMI </a:t>
            </a:r>
          </a:p>
          <a:p>
            <a:r>
              <a:rPr lang="en-IN" dirty="0" smtClean="0"/>
              <a:t>LVEF</a:t>
            </a:r>
          </a:p>
          <a:p>
            <a:r>
              <a:rPr lang="en-IN" dirty="0" smtClean="0"/>
              <a:t>No difference</a:t>
            </a:r>
          </a:p>
          <a:p>
            <a:endParaRPr lang="en-IN" sz="1100" dirty="0" smtClean="0"/>
          </a:p>
          <a:p>
            <a:endParaRPr lang="en-IN" sz="1100" dirty="0"/>
          </a:p>
          <a:p>
            <a:endParaRPr lang="en-IN" sz="1100" dirty="0" smtClean="0"/>
          </a:p>
          <a:p>
            <a:endParaRPr lang="en-IN" sz="1100" dirty="0"/>
          </a:p>
          <a:p>
            <a:r>
              <a:rPr lang="en-IN" sz="1400" dirty="0" err="1" smtClean="0"/>
              <a:t>Ripa</a:t>
            </a:r>
            <a:r>
              <a:rPr lang="en-IN" sz="1400" dirty="0" smtClean="0"/>
              <a:t> </a:t>
            </a:r>
            <a:r>
              <a:rPr lang="en-IN" sz="1400" dirty="0"/>
              <a:t>RS, </a:t>
            </a:r>
            <a:r>
              <a:rPr lang="en-IN" sz="1400" dirty="0" err="1"/>
              <a:t>Jørgensen</a:t>
            </a:r>
            <a:r>
              <a:rPr lang="en-IN" sz="1400" dirty="0"/>
              <a:t> E, Wang Y, et al. Stem cell </a:t>
            </a:r>
            <a:r>
              <a:rPr lang="en-IN" sz="1400" dirty="0" smtClean="0"/>
              <a:t> </a:t>
            </a:r>
            <a:r>
              <a:rPr lang="en-IN" sz="1400" dirty="0" err="1" smtClean="0"/>
              <a:t>Mobilizationinduced</a:t>
            </a:r>
            <a:r>
              <a:rPr lang="en-IN" sz="1400" dirty="0" smtClean="0"/>
              <a:t> </a:t>
            </a:r>
            <a:r>
              <a:rPr lang="en-IN" sz="1400" dirty="0"/>
              <a:t>by subcutaneous granulocyte-colony </a:t>
            </a:r>
            <a:r>
              <a:rPr lang="en-IN" sz="1400" dirty="0" smtClean="0"/>
              <a:t>stimulating factor </a:t>
            </a:r>
            <a:r>
              <a:rPr lang="en-IN" sz="1400" dirty="0"/>
              <a:t>to improve cardiac regeneration after acute </a:t>
            </a:r>
            <a:r>
              <a:rPr lang="en-IN" sz="1400" dirty="0" err="1" smtClean="0"/>
              <a:t>Stelevation</a:t>
            </a:r>
            <a:r>
              <a:rPr lang="en-IN" sz="1400" dirty="0" smtClean="0"/>
              <a:t> myocardial </a:t>
            </a:r>
            <a:r>
              <a:rPr lang="en-IN" sz="1400" dirty="0"/>
              <a:t>infarction: result of the </a:t>
            </a:r>
            <a:r>
              <a:rPr lang="en-IN" sz="1400" dirty="0" smtClean="0"/>
              <a:t>double-blind, randomized</a:t>
            </a:r>
            <a:r>
              <a:rPr lang="en-IN" sz="1400" dirty="0"/>
              <a:t>, placebo-controlled stem cells in </a:t>
            </a:r>
            <a:r>
              <a:rPr lang="en-IN" sz="1400" dirty="0" smtClean="0"/>
              <a:t>myocardial infarction </a:t>
            </a:r>
            <a:r>
              <a:rPr lang="en-IN" sz="1400" dirty="0"/>
              <a:t>(STEMMI) trial. Circulation 2006; 113: 1983-92</a:t>
            </a:r>
            <a:r>
              <a:rPr lang="en-IN" sz="1400" dirty="0" smtClean="0"/>
              <a:t>.	</a:t>
            </a:r>
            <a:endParaRPr lang="en-IN" sz="1400" dirty="0"/>
          </a:p>
        </p:txBody>
      </p:sp>
    </p:spTree>
    <p:extLst>
      <p:ext uri="{BB962C8B-B14F-4D97-AF65-F5344CB8AC3E}">
        <p14:creationId xmlns:p14="http://schemas.microsoft.com/office/powerpoint/2010/main" val="394028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BAMI -Phase iii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N" dirty="0" smtClean="0"/>
              <a:t>RCT placebo</a:t>
            </a:r>
          </a:p>
          <a:p>
            <a:r>
              <a:rPr lang="en-IN" dirty="0" smtClean="0"/>
              <a:t>STEMI </a:t>
            </a:r>
            <a:endParaRPr lang="en-IN" dirty="0"/>
          </a:p>
          <a:p>
            <a:r>
              <a:rPr lang="en-IN" dirty="0" smtClean="0"/>
              <a:t>Successful </a:t>
            </a:r>
            <a:r>
              <a:rPr lang="en-IN" dirty="0"/>
              <a:t>acute reperfusion </a:t>
            </a:r>
            <a:endParaRPr lang="en-IN" dirty="0" smtClean="0"/>
          </a:p>
          <a:p>
            <a:r>
              <a:rPr lang="en-IN" dirty="0" smtClean="0"/>
              <a:t>EF≤ </a:t>
            </a:r>
            <a:r>
              <a:rPr lang="en-IN" dirty="0"/>
              <a:t>45% </a:t>
            </a:r>
            <a:endParaRPr lang="en-IN" dirty="0" smtClean="0"/>
          </a:p>
          <a:p>
            <a:r>
              <a:rPr lang="en-IN" dirty="0" smtClean="0"/>
              <a:t>Significant  RWMA 2 </a:t>
            </a:r>
            <a:r>
              <a:rPr lang="en-IN" dirty="0"/>
              <a:t>to 6 days after reperfusion therapy</a:t>
            </a:r>
          </a:p>
          <a:p>
            <a:r>
              <a:rPr lang="en-IN" dirty="0"/>
              <a:t>Open coronary artery suitable for cell infusion </a:t>
            </a:r>
            <a:endParaRPr lang="en-IN" dirty="0" smtClean="0"/>
          </a:p>
          <a:p>
            <a:r>
              <a:rPr lang="en-IN" b="1" dirty="0" smtClean="0"/>
              <a:t>EU funded</a:t>
            </a:r>
            <a:endParaRPr lang="en-IN" b="1" dirty="0"/>
          </a:p>
          <a:p>
            <a:r>
              <a:rPr lang="en-IN" dirty="0"/>
              <a:t>Queen Mary University of </a:t>
            </a:r>
            <a:r>
              <a:rPr lang="en-IN" dirty="0" smtClean="0"/>
              <a:t>London</a:t>
            </a:r>
          </a:p>
          <a:p>
            <a:r>
              <a:rPr lang="en-IN" dirty="0" smtClean="0"/>
              <a:t>2018</a:t>
            </a:r>
          </a:p>
          <a:p>
            <a:r>
              <a:rPr lang="en-IN" dirty="0" smtClean="0"/>
              <a:t>3000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199078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PERFECT Phase </a:t>
            </a:r>
            <a:r>
              <a:rPr lang="en-IN" dirty="0" smtClean="0"/>
              <a:t>III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German</a:t>
            </a:r>
            <a:r>
              <a:rPr lang="en-IN" dirty="0"/>
              <a:t>, Phase III, </a:t>
            </a:r>
            <a:r>
              <a:rPr lang="en-IN" dirty="0" err="1"/>
              <a:t>multicenter</a:t>
            </a:r>
            <a:r>
              <a:rPr lang="en-IN" dirty="0"/>
              <a:t> </a:t>
            </a:r>
            <a:r>
              <a:rPr lang="en-IN" dirty="0" smtClean="0"/>
              <a:t>trial</a:t>
            </a:r>
          </a:p>
          <a:p>
            <a:r>
              <a:rPr lang="en-IN" dirty="0" smtClean="0"/>
              <a:t>LVF</a:t>
            </a:r>
          </a:p>
          <a:p>
            <a:r>
              <a:rPr lang="en-IN" dirty="0" smtClean="0"/>
              <a:t>CABG</a:t>
            </a:r>
          </a:p>
          <a:p>
            <a:r>
              <a:rPr lang="en-IN" dirty="0" err="1" smtClean="0"/>
              <a:t>Intramyocardial</a:t>
            </a:r>
            <a:r>
              <a:rPr lang="en-IN" dirty="0" smtClean="0"/>
              <a:t> bone </a:t>
            </a:r>
            <a:r>
              <a:rPr lang="en-IN" dirty="0"/>
              <a:t>marrow stem cell </a:t>
            </a:r>
            <a:r>
              <a:rPr lang="en-IN" dirty="0" smtClean="0"/>
              <a:t>injection</a:t>
            </a:r>
          </a:p>
        </p:txBody>
      </p:sp>
    </p:spTree>
    <p:extLst>
      <p:ext uri="{BB962C8B-B14F-4D97-AF65-F5344CB8AC3E}">
        <p14:creationId xmlns:p14="http://schemas.microsoft.com/office/powerpoint/2010/main" val="9554677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MSC</a:t>
            </a:r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12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The PROMETHEUS Trial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RCT</a:t>
            </a:r>
            <a:endParaRPr lang="en-IN" dirty="0"/>
          </a:p>
          <a:p>
            <a:r>
              <a:rPr lang="en-IN" dirty="0"/>
              <a:t>MSCs were </a:t>
            </a:r>
            <a:r>
              <a:rPr lang="en-IN" dirty="0" err="1"/>
              <a:t>transepicardially</a:t>
            </a:r>
            <a:r>
              <a:rPr lang="en-IN" dirty="0"/>
              <a:t> </a:t>
            </a:r>
            <a:endParaRPr lang="en-IN" dirty="0" smtClean="0"/>
          </a:p>
          <a:p>
            <a:r>
              <a:rPr lang="en-IN" dirty="0" smtClean="0"/>
              <a:t>After </a:t>
            </a:r>
            <a:r>
              <a:rPr lang="en-IN" dirty="0"/>
              <a:t>CABG procedure </a:t>
            </a:r>
            <a:endParaRPr lang="en-IN" dirty="0" smtClean="0"/>
          </a:p>
          <a:p>
            <a:r>
              <a:rPr lang="en-IN" dirty="0" smtClean="0"/>
              <a:t>in </a:t>
            </a:r>
            <a:r>
              <a:rPr lang="en-IN" dirty="0"/>
              <a:t>areas of the </a:t>
            </a:r>
            <a:r>
              <a:rPr lang="en-IN" dirty="0" smtClean="0"/>
              <a:t>myocardium not </a:t>
            </a:r>
            <a:r>
              <a:rPr lang="en-IN" dirty="0"/>
              <a:t>deemed fit for surgical revascularization.</a:t>
            </a:r>
          </a:p>
        </p:txBody>
      </p:sp>
    </p:spTree>
    <p:extLst>
      <p:ext uri="{BB962C8B-B14F-4D97-AF65-F5344CB8AC3E}">
        <p14:creationId xmlns:p14="http://schemas.microsoft.com/office/powerpoint/2010/main" val="16544831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The PROMETHEUS Trial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Six </a:t>
            </a:r>
            <a:r>
              <a:rPr lang="en-IN" dirty="0"/>
              <a:t>patients </a:t>
            </a:r>
            <a:endParaRPr lang="en-IN" dirty="0" smtClean="0"/>
          </a:p>
          <a:p>
            <a:r>
              <a:rPr lang="en-IN" dirty="0" smtClean="0"/>
              <a:t>MRI </a:t>
            </a:r>
            <a:r>
              <a:rPr lang="en-IN" dirty="0"/>
              <a:t>was used </a:t>
            </a:r>
            <a:r>
              <a:rPr lang="en-IN" dirty="0" smtClean="0"/>
              <a:t>to measure </a:t>
            </a:r>
            <a:r>
              <a:rPr lang="en-IN" dirty="0"/>
              <a:t>scar, perfusion, wall thickness and contractility at baseline, 3, 6 and 18 </a:t>
            </a:r>
            <a:r>
              <a:rPr lang="en-IN" dirty="0" smtClean="0"/>
              <a:t>months</a:t>
            </a:r>
          </a:p>
          <a:p>
            <a:r>
              <a:rPr lang="en-IN" dirty="0" smtClean="0"/>
              <a:t>Compared  </a:t>
            </a:r>
            <a:r>
              <a:rPr lang="en-IN" dirty="0"/>
              <a:t>structural and functional recovery in </a:t>
            </a:r>
            <a:endParaRPr lang="en-IN" dirty="0" smtClean="0"/>
          </a:p>
          <a:p>
            <a:pPr lvl="1"/>
            <a:r>
              <a:rPr lang="en-IN" dirty="0" smtClean="0"/>
              <a:t>regions </a:t>
            </a:r>
            <a:r>
              <a:rPr lang="en-IN" dirty="0"/>
              <a:t>that received MSC injections alone,</a:t>
            </a:r>
          </a:p>
          <a:p>
            <a:pPr lvl="1"/>
            <a:r>
              <a:rPr lang="en-IN" dirty="0"/>
              <a:t>revascularization alone, </a:t>
            </a:r>
            <a:endParaRPr lang="en-IN" dirty="0" smtClean="0"/>
          </a:p>
          <a:p>
            <a:pPr lvl="1"/>
            <a:r>
              <a:rPr lang="en-IN" dirty="0" smtClean="0"/>
              <a:t>or </a:t>
            </a:r>
            <a:r>
              <a:rPr lang="en-IN" dirty="0"/>
              <a:t>neither</a:t>
            </a:r>
            <a:r>
              <a:rPr lang="en-IN" dirty="0" smtClean="0"/>
              <a:t>.</a:t>
            </a:r>
          </a:p>
          <a:p>
            <a:r>
              <a:rPr lang="en-IN" dirty="0" smtClean="0"/>
              <a:t>Favourable result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509798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C cure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 err="1" smtClean="0"/>
              <a:t>Cardiopoietic</a:t>
            </a:r>
            <a:r>
              <a:rPr lang="en-IN" dirty="0" smtClean="0"/>
              <a:t>  </a:t>
            </a:r>
            <a:r>
              <a:rPr lang="en-IN" dirty="0"/>
              <a:t>MSCs, </a:t>
            </a:r>
            <a:endParaRPr lang="en-IN" dirty="0" smtClean="0"/>
          </a:p>
          <a:p>
            <a:r>
              <a:rPr lang="en-IN" dirty="0" smtClean="0"/>
              <a:t>IHD with HF</a:t>
            </a:r>
          </a:p>
          <a:p>
            <a:r>
              <a:rPr lang="en-IN" dirty="0" err="1" smtClean="0"/>
              <a:t>Intramyocardial</a:t>
            </a:r>
            <a:r>
              <a:rPr lang="en-IN" dirty="0" smtClean="0"/>
              <a:t>  </a:t>
            </a:r>
            <a:r>
              <a:rPr lang="en-IN" dirty="0"/>
              <a:t>administration </a:t>
            </a:r>
            <a:endParaRPr lang="en-IN" dirty="0" smtClean="0"/>
          </a:p>
          <a:p>
            <a:r>
              <a:rPr lang="en-IN" dirty="0" smtClean="0"/>
              <a:t>Increased  </a:t>
            </a:r>
            <a:r>
              <a:rPr lang="en-IN" dirty="0"/>
              <a:t>ejection fraction</a:t>
            </a:r>
            <a:r>
              <a:rPr lang="en-IN" dirty="0" smtClean="0"/>
              <a:t>,</a:t>
            </a:r>
          </a:p>
          <a:p>
            <a:r>
              <a:rPr lang="en-IN" dirty="0" smtClean="0"/>
              <a:t>Reduced  </a:t>
            </a:r>
            <a:r>
              <a:rPr lang="en-IN" dirty="0"/>
              <a:t>end-systolic volume,</a:t>
            </a:r>
          </a:p>
          <a:p>
            <a:r>
              <a:rPr lang="en-IN" dirty="0" smtClean="0"/>
              <a:t>Improved  the </a:t>
            </a:r>
            <a:r>
              <a:rPr lang="en-IN" dirty="0"/>
              <a:t>6-minute walk </a:t>
            </a:r>
            <a:r>
              <a:rPr lang="en-IN" dirty="0" smtClean="0"/>
              <a:t>distance</a:t>
            </a:r>
            <a:endParaRPr lang="en-IN" dirty="0"/>
          </a:p>
          <a:p>
            <a:endParaRPr lang="en-IN" sz="1400" dirty="0" smtClean="0"/>
          </a:p>
          <a:p>
            <a:endParaRPr lang="en-IN" sz="1400" dirty="0"/>
          </a:p>
          <a:p>
            <a:endParaRPr lang="en-IN" sz="1400" dirty="0" smtClean="0"/>
          </a:p>
          <a:p>
            <a:r>
              <a:rPr lang="en-IN" sz="1400" dirty="0" err="1" smtClean="0"/>
              <a:t>Bartunek</a:t>
            </a:r>
            <a:r>
              <a:rPr lang="en-IN" sz="1400" dirty="0" smtClean="0"/>
              <a:t> </a:t>
            </a:r>
            <a:r>
              <a:rPr lang="en-IN" sz="1400" dirty="0"/>
              <a:t>J, </a:t>
            </a:r>
            <a:r>
              <a:rPr lang="en-IN" sz="1400" dirty="0" err="1"/>
              <a:t>Behfar</a:t>
            </a:r>
            <a:r>
              <a:rPr lang="en-IN" sz="1400" dirty="0"/>
              <a:t> A, </a:t>
            </a:r>
            <a:r>
              <a:rPr lang="en-IN" sz="1400" dirty="0" err="1"/>
              <a:t>Dolatabadi</a:t>
            </a:r>
            <a:r>
              <a:rPr lang="en-IN" sz="1400" dirty="0"/>
              <a:t> D, et al: </a:t>
            </a:r>
            <a:r>
              <a:rPr lang="en-IN" sz="1400" dirty="0" err="1"/>
              <a:t>Cardiopoietic</a:t>
            </a:r>
            <a:r>
              <a:rPr lang="en-IN" sz="1400" dirty="0"/>
              <a:t> stem cell therapy in heart failure: </a:t>
            </a:r>
            <a:r>
              <a:rPr lang="en-IN" sz="1400" dirty="0" err="1" smtClean="0"/>
              <a:t>TheC</a:t>
            </a:r>
            <a:r>
              <a:rPr lang="en-IN" sz="1400" dirty="0" smtClean="0"/>
              <a:t>-Cure   </a:t>
            </a:r>
            <a:r>
              <a:rPr lang="en-IN" sz="1400" dirty="0" err="1" smtClean="0"/>
              <a:t>Cardiopoietic</a:t>
            </a:r>
            <a:r>
              <a:rPr lang="en-IN" sz="1400" dirty="0" smtClean="0"/>
              <a:t> </a:t>
            </a:r>
            <a:r>
              <a:rPr lang="en-IN" sz="1400" dirty="0"/>
              <a:t>stem Cell therapy in heart </a:t>
            </a:r>
            <a:r>
              <a:rPr lang="en-IN" sz="1400" dirty="0" err="1"/>
              <a:t>failURE</a:t>
            </a:r>
            <a:r>
              <a:rPr lang="en-IN" sz="1400" dirty="0"/>
              <a:t>) </a:t>
            </a:r>
            <a:r>
              <a:rPr lang="en-IN" sz="1400" dirty="0" err="1"/>
              <a:t>multicenter</a:t>
            </a:r>
            <a:r>
              <a:rPr lang="en-IN" sz="1400" dirty="0"/>
              <a:t> randomized trial </a:t>
            </a:r>
            <a:r>
              <a:rPr lang="en-IN" sz="1400" dirty="0" smtClean="0"/>
              <a:t>with lineage-specified </a:t>
            </a:r>
            <a:r>
              <a:rPr lang="en-IN" sz="1400" dirty="0"/>
              <a:t>biologics. J Am </a:t>
            </a:r>
            <a:r>
              <a:rPr lang="en-IN" sz="1400" dirty="0" err="1"/>
              <a:t>Coll</a:t>
            </a:r>
            <a:r>
              <a:rPr lang="en-IN" sz="1400" dirty="0"/>
              <a:t> </a:t>
            </a:r>
            <a:r>
              <a:rPr lang="en-IN" sz="1400" dirty="0" err="1"/>
              <a:t>Cardiol</a:t>
            </a:r>
            <a:r>
              <a:rPr lang="en-IN" sz="1400" dirty="0"/>
              <a:t> 61:2329, </a:t>
            </a:r>
            <a:r>
              <a:rPr lang="en-IN" sz="1400" dirty="0" smtClean="0"/>
              <a:t>2013</a:t>
            </a:r>
            <a:endParaRPr lang="en-IN" sz="1400" dirty="0"/>
          </a:p>
        </p:txBody>
      </p:sp>
    </p:spTree>
    <p:extLst>
      <p:ext uri="{BB962C8B-B14F-4D97-AF65-F5344CB8AC3E}">
        <p14:creationId xmlns:p14="http://schemas.microsoft.com/office/powerpoint/2010/main" val="5812255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ORISIS- completed this month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PHASE II RCT OF MSC</a:t>
            </a:r>
          </a:p>
          <a:p>
            <a:r>
              <a:rPr lang="en-IN" dirty="0" smtClean="0"/>
              <a:t>Male </a:t>
            </a:r>
            <a:r>
              <a:rPr lang="en-IN" dirty="0"/>
              <a:t>or female between 21 and 85 years old, </a:t>
            </a:r>
            <a:endParaRPr lang="en-IN" dirty="0" smtClean="0"/>
          </a:p>
          <a:p>
            <a:r>
              <a:rPr lang="en-IN" dirty="0" smtClean="0"/>
              <a:t>First </a:t>
            </a:r>
            <a:r>
              <a:rPr lang="en-IN" dirty="0"/>
              <a:t>heart attack within 7 days prior to randomization and drug infusion</a:t>
            </a:r>
          </a:p>
          <a:p>
            <a:r>
              <a:rPr lang="en-IN" dirty="0"/>
              <a:t>Baseline LVEF 20-45%</a:t>
            </a:r>
          </a:p>
          <a:p>
            <a:r>
              <a:rPr lang="en-IN" dirty="0" err="1"/>
              <a:t>Hemodynamically</a:t>
            </a:r>
            <a:r>
              <a:rPr lang="en-IN" dirty="0"/>
              <a:t> stable within 24 hours prior to randomization</a:t>
            </a:r>
          </a:p>
          <a:p>
            <a:r>
              <a:rPr lang="en-IN" dirty="0"/>
              <a:t>Adequate pulmonary </a:t>
            </a:r>
            <a:r>
              <a:rPr lang="en-IN" dirty="0" smtClean="0"/>
              <a:t>function</a:t>
            </a:r>
          </a:p>
          <a:p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045036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TAC HFT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PHASE 2 RCT</a:t>
            </a:r>
          </a:p>
          <a:p>
            <a:r>
              <a:rPr lang="en-IN" dirty="0" smtClean="0"/>
              <a:t>Chronic </a:t>
            </a:r>
            <a:r>
              <a:rPr lang="en-IN" dirty="0"/>
              <a:t>ischemic </a:t>
            </a:r>
            <a:r>
              <a:rPr lang="en-IN" dirty="0" smtClean="0"/>
              <a:t>LVD secondary </a:t>
            </a:r>
            <a:r>
              <a:rPr lang="en-IN" dirty="0"/>
              <a:t>to MI.</a:t>
            </a:r>
          </a:p>
          <a:p>
            <a:r>
              <a:rPr lang="en-IN" dirty="0" smtClean="0"/>
              <a:t>Be a candidate for cardiac catheterization.</a:t>
            </a:r>
          </a:p>
          <a:p>
            <a:r>
              <a:rPr lang="en-IN" dirty="0" smtClean="0"/>
              <a:t>Been </a:t>
            </a:r>
            <a:r>
              <a:rPr lang="en-IN" dirty="0"/>
              <a:t>treated with </a:t>
            </a:r>
            <a:r>
              <a:rPr lang="en-IN" dirty="0" smtClean="0"/>
              <a:t>appropriate OMT</a:t>
            </a:r>
          </a:p>
          <a:p>
            <a:r>
              <a:rPr lang="en-IN" dirty="0" smtClean="0"/>
              <a:t>Ejection fraction less than or equal to 50%.</a:t>
            </a:r>
          </a:p>
          <a:p>
            <a:r>
              <a:rPr lang="en-IN" dirty="0" smtClean="0"/>
              <a:t>Infused</a:t>
            </a:r>
          </a:p>
          <a:p>
            <a:pPr lvl="1"/>
            <a:r>
              <a:rPr lang="en-IN" dirty="0"/>
              <a:t>Autologous human </a:t>
            </a:r>
            <a:r>
              <a:rPr lang="en-IN" dirty="0" err="1"/>
              <a:t>mesenchymal</a:t>
            </a:r>
            <a:r>
              <a:rPr lang="en-IN" dirty="0"/>
              <a:t> cells (</a:t>
            </a:r>
            <a:r>
              <a:rPr lang="en-IN" dirty="0" err="1"/>
              <a:t>hMSCs</a:t>
            </a:r>
            <a:r>
              <a:rPr lang="en-IN" dirty="0" smtClean="0"/>
              <a:t>)</a:t>
            </a:r>
          </a:p>
          <a:p>
            <a:pPr lvl="1"/>
            <a:r>
              <a:rPr lang="en-IN" dirty="0"/>
              <a:t>Autologous human bone marrow cells (</a:t>
            </a:r>
            <a:r>
              <a:rPr lang="en-IN" dirty="0" err="1"/>
              <a:t>hBMCs</a:t>
            </a:r>
            <a:r>
              <a:rPr lang="en-IN" dirty="0" smtClean="0"/>
              <a:t>)</a:t>
            </a:r>
          </a:p>
          <a:p>
            <a:pPr lvl="1"/>
            <a:r>
              <a:rPr lang="en-IN" dirty="0"/>
              <a:t>Placebo</a:t>
            </a:r>
            <a:endParaRPr lang="en-IN" dirty="0" smtClean="0"/>
          </a:p>
          <a:p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03869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Use in cardiology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Heart  failure</a:t>
            </a:r>
          </a:p>
          <a:p>
            <a:r>
              <a:rPr lang="en-IN" dirty="0" smtClean="0"/>
              <a:t>Ischemic and non ischemic</a:t>
            </a:r>
          </a:p>
          <a:p>
            <a:r>
              <a:rPr lang="en-IN" dirty="0" smtClean="0"/>
              <a:t>Acute and chronic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551558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POSEIDON trial: After MI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 smtClean="0"/>
              <a:t>PHASE 1/2 RCT</a:t>
            </a:r>
          </a:p>
          <a:p>
            <a:r>
              <a:rPr lang="en-IN" dirty="0" smtClean="0"/>
              <a:t>Autologous  </a:t>
            </a:r>
            <a:r>
              <a:rPr lang="en-IN" dirty="0"/>
              <a:t>or allogeneic bone marrow–derived MSCs, </a:t>
            </a:r>
            <a:endParaRPr lang="en-IN" dirty="0" smtClean="0"/>
          </a:p>
          <a:p>
            <a:r>
              <a:rPr lang="en-IN" dirty="0" err="1"/>
              <a:t>Transendocardial</a:t>
            </a:r>
            <a:r>
              <a:rPr lang="en-IN" dirty="0"/>
              <a:t>  injection </a:t>
            </a:r>
            <a:r>
              <a:rPr lang="en-IN" dirty="0" smtClean="0"/>
              <a:t>– in 2 months </a:t>
            </a:r>
          </a:p>
          <a:p>
            <a:r>
              <a:rPr lang="en-IN" dirty="0" smtClean="0"/>
              <a:t>Reduced  infarct </a:t>
            </a:r>
            <a:r>
              <a:rPr lang="en-IN" dirty="0"/>
              <a:t>size by one </a:t>
            </a:r>
            <a:r>
              <a:rPr lang="en-IN" dirty="0" smtClean="0"/>
              <a:t>third</a:t>
            </a:r>
            <a:endParaRPr lang="en-IN" dirty="0"/>
          </a:p>
          <a:p>
            <a:r>
              <a:rPr lang="en-IN" dirty="0" smtClean="0"/>
              <a:t>Logic- </a:t>
            </a:r>
            <a:r>
              <a:rPr lang="en-IN" dirty="0" err="1" smtClean="0"/>
              <a:t>Allogenic</a:t>
            </a:r>
            <a:r>
              <a:rPr lang="en-IN" dirty="0" smtClean="0"/>
              <a:t> easily available</a:t>
            </a:r>
          </a:p>
          <a:p>
            <a:endParaRPr lang="en-IN" i="1" dirty="0" smtClean="0"/>
          </a:p>
          <a:p>
            <a:endParaRPr lang="en-IN" i="1" dirty="0"/>
          </a:p>
          <a:p>
            <a:r>
              <a:rPr lang="en-IN" sz="1200" i="1" dirty="0" smtClean="0"/>
              <a:t>(</a:t>
            </a:r>
            <a:r>
              <a:rPr lang="en-IN" sz="1200" i="1" dirty="0"/>
              <a:t>From Hare JM, Fishman JE, </a:t>
            </a:r>
            <a:r>
              <a:rPr lang="en-IN" sz="1200" i="1" dirty="0" err="1"/>
              <a:t>Gerstenblith</a:t>
            </a:r>
            <a:r>
              <a:rPr lang="en-IN" sz="1200" i="1" dirty="0"/>
              <a:t> G, et al: </a:t>
            </a:r>
            <a:r>
              <a:rPr lang="en-IN" sz="1200" i="1" dirty="0" smtClean="0"/>
              <a:t>Comparison of </a:t>
            </a:r>
            <a:r>
              <a:rPr lang="en-IN" sz="1200" i="1" dirty="0"/>
              <a:t>allogeneic vs. autologous bone marrow–derived </a:t>
            </a:r>
            <a:r>
              <a:rPr lang="en-IN" sz="1200" i="1" dirty="0" err="1"/>
              <a:t>mesenchymal</a:t>
            </a:r>
            <a:r>
              <a:rPr lang="en-IN" sz="1200" i="1" dirty="0"/>
              <a:t> stem cells delivered by </a:t>
            </a:r>
            <a:r>
              <a:rPr lang="en-IN" sz="1200" i="1" dirty="0" smtClean="0"/>
              <a:t> </a:t>
            </a:r>
            <a:r>
              <a:rPr lang="en-IN" sz="1200" i="1" dirty="0" err="1" smtClean="0"/>
              <a:t>Transendocardial</a:t>
            </a:r>
            <a:r>
              <a:rPr lang="en-IN" sz="1200" i="1" dirty="0" smtClean="0"/>
              <a:t> </a:t>
            </a:r>
            <a:r>
              <a:rPr lang="en-IN" sz="1200" i="1" dirty="0"/>
              <a:t>injection in patients with ischemic cardiomyopathy: </a:t>
            </a:r>
            <a:r>
              <a:rPr lang="en-IN" sz="1200" i="1" dirty="0" smtClean="0"/>
              <a:t> the POSEIDON randomized </a:t>
            </a:r>
            <a:r>
              <a:rPr lang="en-IN" sz="1200" i="1" dirty="0"/>
              <a:t>trial. JAMA 308:2369, 2012.)</a:t>
            </a:r>
            <a:endParaRPr lang="en-IN" sz="1200" dirty="0"/>
          </a:p>
        </p:txBody>
      </p:sp>
    </p:spTree>
    <p:extLst>
      <p:ext uri="{BB962C8B-B14F-4D97-AF65-F5344CB8AC3E}">
        <p14:creationId xmlns:p14="http://schemas.microsoft.com/office/powerpoint/2010/main" val="224300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Cardiac stem cell</a:t>
            </a:r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556654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CADUCEUS trial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Autologous </a:t>
            </a:r>
            <a:r>
              <a:rPr lang="en-IN" dirty="0" smtClean="0"/>
              <a:t>CSC</a:t>
            </a:r>
          </a:p>
          <a:p>
            <a:r>
              <a:rPr lang="en-IN" dirty="0" err="1" smtClean="0"/>
              <a:t>Endomyocardial</a:t>
            </a:r>
            <a:r>
              <a:rPr lang="en-IN" dirty="0" smtClean="0"/>
              <a:t>  </a:t>
            </a:r>
            <a:r>
              <a:rPr lang="en-IN" dirty="0"/>
              <a:t>biopsy </a:t>
            </a:r>
            <a:r>
              <a:rPr lang="en-IN" dirty="0" smtClean="0"/>
              <a:t>specimens</a:t>
            </a:r>
          </a:p>
          <a:p>
            <a:r>
              <a:rPr lang="en-IN" dirty="0" smtClean="0"/>
              <a:t>Infused  </a:t>
            </a:r>
            <a:r>
              <a:rPr lang="en-IN" dirty="0"/>
              <a:t>via the intracoronary route </a:t>
            </a:r>
            <a:endParaRPr lang="en-IN" dirty="0" smtClean="0"/>
          </a:p>
          <a:p>
            <a:r>
              <a:rPr lang="en-IN" dirty="0" smtClean="0"/>
              <a:t>17 </a:t>
            </a:r>
            <a:r>
              <a:rPr lang="en-IN" dirty="0"/>
              <a:t>patients with left ventricular dysfunction </a:t>
            </a:r>
            <a:endParaRPr lang="en-IN" dirty="0" smtClean="0"/>
          </a:p>
          <a:p>
            <a:r>
              <a:rPr lang="en-IN" dirty="0" smtClean="0"/>
              <a:t>1.5 </a:t>
            </a:r>
            <a:r>
              <a:rPr lang="en-IN" dirty="0"/>
              <a:t>to 3 months after myocardial infarction </a:t>
            </a:r>
            <a:endParaRPr lang="en-IN" dirty="0" smtClean="0"/>
          </a:p>
          <a:p>
            <a:r>
              <a:rPr lang="en-IN" dirty="0" smtClean="0"/>
              <a:t>Eight </a:t>
            </a:r>
            <a:r>
              <a:rPr lang="en-IN" dirty="0"/>
              <a:t>patients were followed as routine-care control patients.</a:t>
            </a:r>
          </a:p>
        </p:txBody>
      </p:sp>
    </p:spTree>
    <p:extLst>
      <p:ext uri="{BB962C8B-B14F-4D97-AF65-F5344CB8AC3E}">
        <p14:creationId xmlns:p14="http://schemas.microsoft.com/office/powerpoint/2010/main" val="19997180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CADUCEUS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No  significant </a:t>
            </a:r>
            <a:r>
              <a:rPr lang="en-IN" dirty="0"/>
              <a:t>safety concerns. </a:t>
            </a:r>
            <a:endParaRPr lang="en-IN" dirty="0" smtClean="0"/>
          </a:p>
          <a:p>
            <a:r>
              <a:rPr lang="en-IN" dirty="0" smtClean="0"/>
              <a:t>Decreased  </a:t>
            </a:r>
            <a:r>
              <a:rPr lang="en-IN" dirty="0"/>
              <a:t>scar </a:t>
            </a:r>
            <a:r>
              <a:rPr lang="en-IN" dirty="0" smtClean="0"/>
              <a:t>size</a:t>
            </a:r>
          </a:p>
          <a:p>
            <a:r>
              <a:rPr lang="en-IN" dirty="0" smtClean="0"/>
              <a:t>Increased  </a:t>
            </a:r>
            <a:r>
              <a:rPr lang="en-IN" dirty="0"/>
              <a:t>viable </a:t>
            </a:r>
            <a:r>
              <a:rPr lang="en-IN" dirty="0" smtClean="0"/>
              <a:t>myocardium</a:t>
            </a:r>
          </a:p>
          <a:p>
            <a:r>
              <a:rPr lang="en-IN" dirty="0" smtClean="0"/>
              <a:t>Improved  </a:t>
            </a:r>
            <a:r>
              <a:rPr lang="en-IN" dirty="0"/>
              <a:t>regional function of infarcted </a:t>
            </a:r>
            <a:r>
              <a:rPr lang="en-IN" dirty="0" smtClean="0"/>
              <a:t> myocardium.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67339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i="1" dirty="0"/>
              <a:t> SCIPIO trial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IN" dirty="0" smtClean="0"/>
              <a:t>PHASE 1 RCT</a:t>
            </a:r>
          </a:p>
          <a:p>
            <a:r>
              <a:rPr lang="en-IN" dirty="0" smtClean="0"/>
              <a:t>33 patients</a:t>
            </a:r>
          </a:p>
          <a:p>
            <a:r>
              <a:rPr lang="en-IN" dirty="0" smtClean="0"/>
              <a:t>Autologous  </a:t>
            </a:r>
            <a:r>
              <a:rPr lang="en-IN" dirty="0"/>
              <a:t>cardiac c-kit–positive cells </a:t>
            </a:r>
            <a:endParaRPr lang="en-IN" dirty="0" smtClean="0"/>
          </a:p>
          <a:p>
            <a:r>
              <a:rPr lang="en-IN" dirty="0" smtClean="0"/>
              <a:t>Right  </a:t>
            </a:r>
            <a:r>
              <a:rPr lang="en-IN" dirty="0"/>
              <a:t>atrial appendage </a:t>
            </a:r>
            <a:endParaRPr lang="en-IN" dirty="0" smtClean="0"/>
          </a:p>
          <a:p>
            <a:r>
              <a:rPr lang="en-IN" dirty="0" smtClean="0"/>
              <a:t>During CABG</a:t>
            </a:r>
          </a:p>
          <a:p>
            <a:r>
              <a:rPr lang="en-IN" dirty="0" smtClean="0"/>
              <a:t>Subsequent </a:t>
            </a:r>
            <a:r>
              <a:rPr lang="en-IN" dirty="0"/>
              <a:t>intracoronary infusion of these CSCs produced reduced infarct size and increased ejection </a:t>
            </a:r>
            <a:r>
              <a:rPr lang="en-IN" dirty="0" smtClean="0"/>
              <a:t>fraction</a:t>
            </a:r>
          </a:p>
          <a:p>
            <a:endParaRPr lang="en-IN" sz="1100" i="1" dirty="0" smtClean="0"/>
          </a:p>
          <a:p>
            <a:endParaRPr lang="en-IN" sz="1100" i="1" dirty="0"/>
          </a:p>
          <a:p>
            <a:endParaRPr lang="en-IN" sz="1100" i="1" dirty="0" smtClean="0"/>
          </a:p>
          <a:p>
            <a:endParaRPr lang="en-IN" sz="1100" i="1" dirty="0"/>
          </a:p>
          <a:p>
            <a:r>
              <a:rPr lang="en-IN" sz="1100" i="1" dirty="0" smtClean="0"/>
              <a:t>AR</a:t>
            </a:r>
            <a:r>
              <a:rPr lang="en-IN" sz="1100" i="1" dirty="0"/>
              <a:t>, </a:t>
            </a:r>
            <a:r>
              <a:rPr lang="en-IN" sz="1100" i="1" dirty="0" err="1"/>
              <a:t>Beache</a:t>
            </a:r>
            <a:r>
              <a:rPr lang="en-IN" sz="1100" i="1" dirty="0"/>
              <a:t> GM, </a:t>
            </a:r>
            <a:r>
              <a:rPr lang="en-IN" sz="1100" i="1" dirty="0" err="1"/>
              <a:t>Loughran</a:t>
            </a:r>
            <a:r>
              <a:rPr lang="en-IN" sz="1100" i="1" dirty="0"/>
              <a:t> GH, et al: Administration of </a:t>
            </a:r>
            <a:r>
              <a:rPr lang="en-IN" sz="1100" i="1" dirty="0" smtClean="0"/>
              <a:t>Cardiac </a:t>
            </a:r>
            <a:r>
              <a:rPr lang="en-IN" sz="1100" i="1" dirty="0"/>
              <a:t>stem cells in patients with ischemic </a:t>
            </a:r>
            <a:r>
              <a:rPr lang="en-IN" sz="1100" i="1" dirty="0" smtClean="0"/>
              <a:t>cardiomyopathy The </a:t>
            </a:r>
            <a:r>
              <a:rPr lang="en-IN" sz="1100" i="1" dirty="0"/>
              <a:t>SCIPIO trial: Surgical aspects and interim </a:t>
            </a:r>
            <a:r>
              <a:rPr lang="en-IN" sz="1100" i="1" dirty="0" smtClean="0"/>
              <a:t>analysis of </a:t>
            </a:r>
            <a:r>
              <a:rPr lang="en-IN" sz="1100" i="1" dirty="0"/>
              <a:t>myocardial function and viability by magnetic resonance. Circulation 126(11 </a:t>
            </a:r>
            <a:r>
              <a:rPr lang="en-IN" sz="1100" i="1" dirty="0" err="1"/>
              <a:t>Suppl</a:t>
            </a:r>
            <a:r>
              <a:rPr lang="en-IN" sz="1100" i="1" dirty="0"/>
              <a:t>):S54, 2012; and </a:t>
            </a:r>
            <a:r>
              <a:rPr lang="en-IN" sz="1100" i="1" dirty="0" err="1"/>
              <a:t>Bolli</a:t>
            </a:r>
            <a:r>
              <a:rPr lang="en-IN" sz="1100" i="1" dirty="0"/>
              <a:t> R, </a:t>
            </a:r>
            <a:r>
              <a:rPr lang="en-IN" sz="1100" i="1" dirty="0" err="1"/>
              <a:t>Chugh</a:t>
            </a:r>
            <a:r>
              <a:rPr lang="en-IN" sz="1100" i="1" dirty="0"/>
              <a:t> AR, </a:t>
            </a:r>
            <a:r>
              <a:rPr lang="en-IN" sz="1100" i="1" dirty="0" err="1"/>
              <a:t>D’Amario</a:t>
            </a:r>
            <a:r>
              <a:rPr lang="en-IN" sz="1100" i="1" dirty="0"/>
              <a:t> D, et al: Cardiac stem cells in </a:t>
            </a:r>
            <a:r>
              <a:rPr lang="en-IN" sz="1100" i="1" dirty="0" smtClean="0"/>
              <a:t>patients with </a:t>
            </a:r>
            <a:r>
              <a:rPr lang="en-IN" sz="1100" i="1" dirty="0"/>
              <a:t>ischaemic cardiomyopathy (SCIPIO): initial results of a randomised phase 1 trial. Lancet 378:1847, 2011.)</a:t>
            </a:r>
            <a:endParaRPr lang="en-IN" sz="1100" dirty="0"/>
          </a:p>
        </p:txBody>
      </p:sp>
    </p:spTree>
    <p:extLst>
      <p:ext uri="{BB962C8B-B14F-4D97-AF65-F5344CB8AC3E}">
        <p14:creationId xmlns:p14="http://schemas.microsoft.com/office/powerpoint/2010/main" val="29310489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5593"/>
          <a:stretch/>
        </p:blipFill>
        <p:spPr>
          <a:xfrm>
            <a:off x="222629" y="714447"/>
            <a:ext cx="8921371" cy="466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8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8607"/>
          <a:stretch/>
        </p:blipFill>
        <p:spPr>
          <a:xfrm>
            <a:off x="0" y="1754742"/>
            <a:ext cx="9144000" cy="363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0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COCHRANE review </a:t>
            </a:r>
            <a:r>
              <a:rPr lang="en-IN" dirty="0" smtClean="0"/>
              <a:t>2015 a/c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Forty-one RCTs with a total of 2732 </a:t>
            </a:r>
            <a:r>
              <a:rPr lang="en-IN" dirty="0" smtClean="0"/>
              <a:t>participants</a:t>
            </a:r>
          </a:p>
          <a:p>
            <a:r>
              <a:rPr lang="en-IN" dirty="0" smtClean="0"/>
              <a:t>There  </a:t>
            </a:r>
            <a:r>
              <a:rPr lang="en-IN" dirty="0"/>
              <a:t>is insufficient evidence for a beneficial effect of cell therapy for AMI patients. </a:t>
            </a:r>
            <a:endParaRPr lang="en-IN" dirty="0" smtClean="0"/>
          </a:p>
          <a:p>
            <a:r>
              <a:rPr lang="en-IN" dirty="0" smtClean="0"/>
              <a:t>However, most </a:t>
            </a:r>
            <a:r>
              <a:rPr lang="en-IN" dirty="0"/>
              <a:t>of the evidence comes from small trials </a:t>
            </a:r>
            <a:r>
              <a:rPr lang="en-IN" dirty="0" smtClean="0"/>
              <a:t>that </a:t>
            </a:r>
            <a:r>
              <a:rPr lang="en-IN" dirty="0"/>
              <a:t>showed no difference in clinically relevant outcomes. </a:t>
            </a:r>
            <a:endParaRPr lang="en-IN" dirty="0" smtClean="0"/>
          </a:p>
          <a:p>
            <a:r>
              <a:rPr lang="en-IN" dirty="0" smtClean="0"/>
              <a:t>Further </a:t>
            </a:r>
            <a:r>
              <a:rPr lang="en-IN" dirty="0"/>
              <a:t>adequately </a:t>
            </a:r>
            <a:r>
              <a:rPr lang="en-IN" dirty="0" smtClean="0"/>
              <a:t>powered trials </a:t>
            </a:r>
            <a:r>
              <a:rPr lang="en-IN" dirty="0"/>
              <a:t>are needed and until then the efficacy of this intervention remains unproven</a:t>
            </a:r>
          </a:p>
        </p:txBody>
      </p:sp>
    </p:spTree>
    <p:extLst>
      <p:ext uri="{BB962C8B-B14F-4D97-AF65-F5344CB8AC3E}">
        <p14:creationId xmlns:p14="http://schemas.microsoft.com/office/powerpoint/2010/main" val="135282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COCHRANE review 2014 - c/c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BMSC </a:t>
            </a:r>
            <a:r>
              <a:rPr lang="en-IN" dirty="0"/>
              <a:t>treatment improves LVEF. </a:t>
            </a:r>
            <a:endParaRPr lang="en-IN" dirty="0" smtClean="0"/>
          </a:p>
          <a:p>
            <a:r>
              <a:rPr lang="en-IN" dirty="0" smtClean="0"/>
              <a:t>Unlike </a:t>
            </a:r>
            <a:r>
              <a:rPr lang="en-IN" dirty="0"/>
              <a:t>in trials </a:t>
            </a:r>
            <a:r>
              <a:rPr lang="en-IN" dirty="0" smtClean="0"/>
              <a:t>where BMSC </a:t>
            </a:r>
            <a:r>
              <a:rPr lang="en-IN" dirty="0"/>
              <a:t>were administered following acute myocardial infarction (AMI), we found some evidence </a:t>
            </a:r>
            <a:r>
              <a:rPr lang="en-IN" dirty="0" smtClean="0"/>
              <a:t>in chronic </a:t>
            </a:r>
            <a:r>
              <a:rPr lang="en-IN" dirty="0"/>
              <a:t>IHD and </a:t>
            </a:r>
            <a:r>
              <a:rPr lang="en-IN" dirty="0" smtClean="0"/>
              <a:t>heart failure</a:t>
            </a:r>
            <a:r>
              <a:rPr lang="en-IN" dirty="0"/>
              <a:t>, </a:t>
            </a:r>
            <a:endParaRPr lang="en-IN" dirty="0" smtClean="0"/>
          </a:p>
          <a:p>
            <a:r>
              <a:rPr lang="en-IN" dirty="0" smtClean="0"/>
              <a:t>BMSC </a:t>
            </a:r>
            <a:r>
              <a:rPr lang="en-IN" dirty="0"/>
              <a:t>treatment improves LVEF. </a:t>
            </a:r>
            <a:endParaRPr lang="en-IN" dirty="0" smtClean="0"/>
          </a:p>
          <a:p>
            <a:r>
              <a:rPr lang="en-IN" dirty="0"/>
              <a:t>B</a:t>
            </a:r>
            <a:r>
              <a:rPr lang="en-IN" dirty="0" smtClean="0"/>
              <a:t>eneficial </a:t>
            </a:r>
            <a:r>
              <a:rPr lang="en-IN" dirty="0"/>
              <a:t>clinical </a:t>
            </a:r>
            <a:r>
              <a:rPr lang="en-IN" dirty="0" smtClean="0"/>
              <a:t>effect in </a:t>
            </a:r>
            <a:r>
              <a:rPr lang="en-IN" dirty="0"/>
              <a:t>terms of mortality and performance status in the long term </a:t>
            </a:r>
            <a:endParaRPr lang="en-IN" dirty="0" smtClean="0"/>
          </a:p>
          <a:p>
            <a:r>
              <a:rPr lang="en-IN" dirty="0" smtClean="0"/>
              <a:t>Although  </a:t>
            </a:r>
            <a:r>
              <a:rPr lang="en-IN" dirty="0"/>
              <a:t>the quality of evidence was low.</a:t>
            </a:r>
          </a:p>
        </p:txBody>
      </p:sp>
    </p:spTree>
    <p:extLst>
      <p:ext uri="{BB962C8B-B14F-4D97-AF65-F5344CB8AC3E}">
        <p14:creationId xmlns:p14="http://schemas.microsoft.com/office/powerpoint/2010/main" val="162992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2890"/>
            <a:ext cx="860087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972" y="162376"/>
            <a:ext cx="7217228" cy="669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9806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99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2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/>
              <a:t>Mechanisms of beneficial effects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err="1" smtClean="0"/>
              <a:t>Transdifferentiation</a:t>
            </a:r>
            <a:endParaRPr lang="en-IN" dirty="0" smtClean="0"/>
          </a:p>
          <a:p>
            <a:r>
              <a:rPr lang="en-IN" dirty="0" smtClean="0"/>
              <a:t>Cell  fusion</a:t>
            </a:r>
          </a:p>
          <a:p>
            <a:r>
              <a:rPr lang="en-IN" dirty="0" smtClean="0"/>
              <a:t>Paracrine effect</a:t>
            </a:r>
          </a:p>
          <a:p>
            <a:r>
              <a:rPr lang="en-IN" dirty="0" smtClean="0"/>
              <a:t>Angiogenesis</a:t>
            </a:r>
          </a:p>
          <a:p>
            <a:r>
              <a:rPr lang="en-IN" dirty="0" smtClean="0"/>
              <a:t>Dedifferentiation</a:t>
            </a:r>
            <a:r>
              <a:rPr lang="en-IN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4487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690689"/>
            <a:ext cx="9441128" cy="329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67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Dedifferentiation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IN" dirty="0" err="1" smtClean="0"/>
              <a:t>Zebrafish</a:t>
            </a:r>
            <a:r>
              <a:rPr lang="en-IN" dirty="0" smtClean="0"/>
              <a:t>  </a:t>
            </a:r>
            <a:r>
              <a:rPr lang="en-IN" dirty="0"/>
              <a:t>have been found to fully </a:t>
            </a:r>
            <a:r>
              <a:rPr lang="en-IN" dirty="0" smtClean="0"/>
              <a:t>regenerate the </a:t>
            </a:r>
            <a:r>
              <a:rPr lang="en-IN" dirty="0"/>
              <a:t>heart after a 20% left ventricular </a:t>
            </a:r>
            <a:r>
              <a:rPr lang="en-IN" dirty="0" smtClean="0"/>
              <a:t>resection</a:t>
            </a:r>
            <a:endParaRPr lang="en-IN" dirty="0"/>
          </a:p>
          <a:p>
            <a:r>
              <a:rPr lang="en-IN" dirty="0" smtClean="0"/>
              <a:t>In human heart its role is </a:t>
            </a:r>
            <a:r>
              <a:rPr lang="en-IN" dirty="0" err="1" smtClean="0"/>
              <a:t>contraversial</a:t>
            </a:r>
            <a:endParaRPr lang="en-IN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50760" y="1690689"/>
            <a:ext cx="4260280" cy="319521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6254" y="5388569"/>
            <a:ext cx="81371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dirty="0" err="1">
                <a:solidFill>
                  <a:srgbClr val="642A8F"/>
                </a:solidFill>
                <a:latin typeface="arial" panose="020B0604020202020204" pitchFamily="34" charset="0"/>
              </a:rPr>
              <a:t>Remodeling</a:t>
            </a:r>
            <a:r>
              <a:rPr lang="en-IN" sz="1400" dirty="0">
                <a:solidFill>
                  <a:srgbClr val="642A8F"/>
                </a:solidFill>
                <a:latin typeface="arial" panose="020B0604020202020204" pitchFamily="34" charset="0"/>
              </a:rPr>
              <a:t> and dedifferentiation of adult </a:t>
            </a:r>
            <a:r>
              <a:rPr lang="en-IN" sz="1400" dirty="0" err="1">
                <a:solidFill>
                  <a:srgbClr val="642A8F"/>
                </a:solidFill>
                <a:latin typeface="arial" panose="020B0604020202020204" pitchFamily="34" charset="0"/>
              </a:rPr>
              <a:t>cardiomyocytes</a:t>
            </a:r>
            <a:r>
              <a:rPr lang="en-IN" sz="1400" dirty="0">
                <a:solidFill>
                  <a:srgbClr val="642A8F"/>
                </a:solidFill>
                <a:latin typeface="arial" panose="020B0604020202020204" pitchFamily="34" charset="0"/>
              </a:rPr>
              <a:t> during disease and </a:t>
            </a:r>
            <a:r>
              <a:rPr lang="en-IN" sz="1400" dirty="0" err="1" smtClean="0">
                <a:solidFill>
                  <a:srgbClr val="642A8F"/>
                </a:solidFill>
                <a:latin typeface="arial" panose="020B0604020202020204" pitchFamily="34" charset="0"/>
              </a:rPr>
              <a:t>regeneration.</a:t>
            </a:r>
            <a:r>
              <a:rPr lang="en-IN" sz="1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Szibor</a:t>
            </a:r>
            <a:r>
              <a:rPr lang="en-IN" sz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IN" sz="1400" dirty="0">
                <a:solidFill>
                  <a:srgbClr val="000000"/>
                </a:solidFill>
                <a:latin typeface="arial" panose="020B0604020202020204" pitchFamily="34" charset="0"/>
              </a:rPr>
              <a:t>M, </a:t>
            </a:r>
            <a:r>
              <a:rPr lang="en-IN" sz="1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Pölin</a:t>
            </a:r>
            <a:r>
              <a:rPr lang="en-IN" sz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IN" sz="1400" dirty="0">
                <a:solidFill>
                  <a:srgbClr val="000000"/>
                </a:solidFill>
                <a:latin typeface="arial" panose="020B0604020202020204" pitchFamily="34" charset="0"/>
              </a:rPr>
              <a:t>J, </a:t>
            </a:r>
            <a:r>
              <a:rPr lang="en-IN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Warnecke</a:t>
            </a:r>
            <a:r>
              <a:rPr lang="en-IN" sz="1400" dirty="0">
                <a:solidFill>
                  <a:srgbClr val="000000"/>
                </a:solidFill>
                <a:latin typeface="arial" panose="020B0604020202020204" pitchFamily="34" charset="0"/>
              </a:rPr>
              <a:t> H, </a:t>
            </a:r>
            <a:r>
              <a:rPr lang="en-IN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Kubin</a:t>
            </a:r>
            <a:r>
              <a:rPr lang="en-IN" sz="1400" dirty="0">
                <a:solidFill>
                  <a:srgbClr val="000000"/>
                </a:solidFill>
                <a:latin typeface="arial" panose="020B0604020202020204" pitchFamily="34" charset="0"/>
              </a:rPr>
              <a:t> T, Braun </a:t>
            </a:r>
            <a:r>
              <a:rPr lang="en-IN" sz="1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T.Cell</a:t>
            </a:r>
            <a:r>
              <a:rPr lang="en-IN" sz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IN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Mol</a:t>
            </a:r>
            <a:r>
              <a:rPr lang="en-IN" sz="1400" dirty="0">
                <a:solidFill>
                  <a:srgbClr val="000000"/>
                </a:solidFill>
                <a:latin typeface="arial" panose="020B0604020202020204" pitchFamily="34" charset="0"/>
              </a:rPr>
              <a:t> Life Sci. 2014 May;71(10):1907-16</a:t>
            </a:r>
            <a:endParaRPr lang="en-IN" sz="1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1723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2267</TotalTime>
  <Words>2083</Words>
  <Application>Microsoft Office PowerPoint</Application>
  <PresentationFormat>On-screen Show (4:3)</PresentationFormat>
  <Paragraphs>361</Paragraphs>
  <Slides>60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7" baseType="lpstr">
      <vt:lpstr>Arial</vt:lpstr>
      <vt:lpstr>Arial</vt:lpstr>
      <vt:lpstr>Calibri</vt:lpstr>
      <vt:lpstr>Calibri Light</vt:lpstr>
      <vt:lpstr>Garamond</vt:lpstr>
      <vt:lpstr>ヒラギノ角ゴ Pro W3</vt:lpstr>
      <vt:lpstr>Office Theme</vt:lpstr>
      <vt:lpstr>STEM CELL THERAPY  IN  CORONARY ARTERY DISEASE</vt:lpstr>
      <vt:lpstr>PowerPoint Presentation</vt:lpstr>
      <vt:lpstr>PowerPoint Presentation</vt:lpstr>
      <vt:lpstr>Present uses</vt:lpstr>
      <vt:lpstr>Use in cardiology</vt:lpstr>
      <vt:lpstr>PowerPoint Presentation</vt:lpstr>
      <vt:lpstr>Mechanisms of beneficial effects </vt:lpstr>
      <vt:lpstr>PowerPoint Presentation</vt:lpstr>
      <vt:lpstr>Dedifferentiation </vt:lpstr>
      <vt:lpstr>Mode of delivery of cells</vt:lpstr>
      <vt:lpstr>Cells used</vt:lpstr>
      <vt:lpstr>PowerPoint Presentation</vt:lpstr>
      <vt:lpstr>Esc –problems</vt:lpstr>
      <vt:lpstr>Induced pluripotent stem cells</vt:lpstr>
      <vt:lpstr>Fetal cardiomyocytes</vt:lpstr>
      <vt:lpstr>Skeletal myoblasts</vt:lpstr>
      <vt:lpstr>Skeletal myoblasts</vt:lpstr>
      <vt:lpstr>Bone marrow-derived stem cells:</vt:lpstr>
      <vt:lpstr>Peripheral mononuclear cells</vt:lpstr>
      <vt:lpstr>Hematopoietic stem cells</vt:lpstr>
      <vt:lpstr>Mesenchymal stem cells  </vt:lpstr>
      <vt:lpstr>Mesenchymal Stem Cells  </vt:lpstr>
      <vt:lpstr>Adipose tissue Mesenchymal S C</vt:lpstr>
      <vt:lpstr>Second-Generation Cell</vt:lpstr>
      <vt:lpstr>Endothelial progenitor cell</vt:lpstr>
      <vt:lpstr>Cardiac stem cells</vt:lpstr>
      <vt:lpstr>Cardiac stem cells</vt:lpstr>
      <vt:lpstr>Combination of stem cell</vt:lpstr>
      <vt:lpstr>Types of research</vt:lpstr>
      <vt:lpstr>SKELETAL MYOBLAST</vt:lpstr>
      <vt:lpstr>PowerPoint Presentation</vt:lpstr>
      <vt:lpstr>MYOHEART™ (Myogenesis Heart Efficiency and Regeneration Trial) </vt:lpstr>
      <vt:lpstr>MARVEL </vt:lpstr>
      <vt:lpstr>Magic- short term </vt:lpstr>
      <vt:lpstr>Magic- long-term</vt:lpstr>
      <vt:lpstr>BONE MARROW</vt:lpstr>
      <vt:lpstr>PowerPoint Presentation</vt:lpstr>
      <vt:lpstr>TOPCARE-AMI</vt:lpstr>
      <vt:lpstr>BOOST</vt:lpstr>
      <vt:lpstr>BOOST</vt:lpstr>
      <vt:lpstr>STEMMI</vt:lpstr>
      <vt:lpstr>BAMI -Phase iii</vt:lpstr>
      <vt:lpstr>PERFECT Phase III</vt:lpstr>
      <vt:lpstr>MSC</vt:lpstr>
      <vt:lpstr>The PROMETHEUS Trial</vt:lpstr>
      <vt:lpstr>The PROMETHEUS Trial</vt:lpstr>
      <vt:lpstr>C cure</vt:lpstr>
      <vt:lpstr>ORISIS- completed this month</vt:lpstr>
      <vt:lpstr>TAC HFT</vt:lpstr>
      <vt:lpstr>POSEIDON trial: After MI</vt:lpstr>
      <vt:lpstr>Cardiac stem cell</vt:lpstr>
      <vt:lpstr>CADUCEUS trial</vt:lpstr>
      <vt:lpstr>CADUCEUS</vt:lpstr>
      <vt:lpstr> SCIPIO trial</vt:lpstr>
      <vt:lpstr>PowerPoint Presentation</vt:lpstr>
      <vt:lpstr>PowerPoint Presentation</vt:lpstr>
      <vt:lpstr>COCHRANE review 2015 a/c</vt:lpstr>
      <vt:lpstr>COCHRANE review 2014 - c/c</vt:lpstr>
      <vt:lpstr>PowerPoint Presentation</vt:lpstr>
      <vt:lpstr>PowerPoint Presentation</vt:lpstr>
    </vt:vector>
  </TitlesOfParts>
  <Company>CtrlSoft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lenovo</dc:creator>
  <cp:lastModifiedBy>lenovo</cp:lastModifiedBy>
  <cp:revision>92</cp:revision>
  <dcterms:created xsi:type="dcterms:W3CDTF">2016-02-01T10:49:05Z</dcterms:created>
  <dcterms:modified xsi:type="dcterms:W3CDTF">2016-02-05T01:36:27Z</dcterms:modified>
</cp:coreProperties>
</file>